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4"/>
  </p:notesMasterIdLst>
  <p:sldIdLst>
    <p:sldId id="306" r:id="rId2"/>
    <p:sldId id="343" r:id="rId3"/>
    <p:sldId id="286" r:id="rId4"/>
    <p:sldId id="345" r:id="rId5"/>
    <p:sldId id="344" r:id="rId6"/>
    <p:sldId id="278" r:id="rId7"/>
    <p:sldId id="289" r:id="rId8"/>
    <p:sldId id="346" r:id="rId9"/>
    <p:sldId id="347" r:id="rId10"/>
    <p:sldId id="348" r:id="rId11"/>
    <p:sldId id="352" r:id="rId12"/>
    <p:sldId id="301" r:id="rId13"/>
    <p:sldId id="290" r:id="rId14"/>
    <p:sldId id="312" r:id="rId15"/>
    <p:sldId id="315" r:id="rId16"/>
    <p:sldId id="324" r:id="rId17"/>
    <p:sldId id="325" r:id="rId18"/>
    <p:sldId id="330" r:id="rId19"/>
    <p:sldId id="331" r:id="rId20"/>
    <p:sldId id="337" r:id="rId21"/>
    <p:sldId id="334" r:id="rId22"/>
    <p:sldId id="336" r:id="rId23"/>
    <p:sldId id="340" r:id="rId24"/>
    <p:sldId id="341" r:id="rId25"/>
    <p:sldId id="342" r:id="rId26"/>
    <p:sldId id="332" r:id="rId27"/>
    <p:sldId id="350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1" r:id="rId36"/>
    <p:sldId id="362" r:id="rId37"/>
    <p:sldId id="363" r:id="rId38"/>
    <p:sldId id="364" r:id="rId39"/>
    <p:sldId id="360" r:id="rId40"/>
    <p:sldId id="322" r:id="rId41"/>
    <p:sldId id="323" r:id="rId42"/>
    <p:sldId id="309" r:id="rId43"/>
    <p:sldId id="318" r:id="rId44"/>
    <p:sldId id="319" r:id="rId45"/>
    <p:sldId id="296" r:id="rId46"/>
    <p:sldId id="295" r:id="rId47"/>
    <p:sldId id="338" r:id="rId48"/>
    <p:sldId id="339" r:id="rId49"/>
    <p:sldId id="298" r:id="rId50"/>
    <p:sldId id="291" r:id="rId51"/>
    <p:sldId id="302" r:id="rId52"/>
    <p:sldId id="349" r:id="rId53"/>
    <p:sldId id="303" r:id="rId54"/>
    <p:sldId id="351" r:id="rId55"/>
    <p:sldId id="317" r:id="rId56"/>
    <p:sldId id="321" r:id="rId57"/>
    <p:sldId id="327" r:id="rId58"/>
    <p:sldId id="284" r:id="rId59"/>
    <p:sldId id="328" r:id="rId60"/>
    <p:sldId id="304" r:id="rId61"/>
    <p:sldId id="294" r:id="rId62"/>
    <p:sldId id="313" r:id="rId63"/>
    <p:sldId id="285" r:id="rId64"/>
    <p:sldId id="263" r:id="rId65"/>
    <p:sldId id="257" r:id="rId66"/>
    <p:sldId id="267" r:id="rId67"/>
    <p:sldId id="310" r:id="rId68"/>
    <p:sldId id="365" r:id="rId69"/>
    <p:sldId id="271" r:id="rId70"/>
    <p:sldId id="265" r:id="rId71"/>
    <p:sldId id="269" r:id="rId72"/>
    <p:sldId id="264" r:id="rId73"/>
    <p:sldId id="270" r:id="rId74"/>
    <p:sldId id="272" r:id="rId75"/>
    <p:sldId id="266" r:id="rId76"/>
    <p:sldId id="300" r:id="rId77"/>
    <p:sldId id="275" r:id="rId78"/>
    <p:sldId id="258" r:id="rId79"/>
    <p:sldId id="273" r:id="rId80"/>
    <p:sldId id="274" r:id="rId81"/>
    <p:sldId id="259" r:id="rId82"/>
    <p:sldId id="261" r:id="rId83"/>
    <p:sldId id="268" r:id="rId84"/>
    <p:sldId id="260" r:id="rId85"/>
    <p:sldId id="262" r:id="rId86"/>
    <p:sldId id="287" r:id="rId87"/>
    <p:sldId id="276" r:id="rId88"/>
    <p:sldId id="282" r:id="rId89"/>
    <p:sldId id="280" r:id="rId90"/>
    <p:sldId id="281" r:id="rId91"/>
    <p:sldId id="297" r:id="rId92"/>
    <p:sldId id="326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05"/>
    <p:restoredTop sz="97173"/>
  </p:normalViewPr>
  <p:slideViewPr>
    <p:cSldViewPr snapToGrid="0">
      <p:cViewPr varScale="1">
        <p:scale>
          <a:sx n="128" d="100"/>
          <a:sy n="128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647E8-038B-CE4A-9EDA-559D7935BADB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4D465-69E2-E949-98CA-3E52DAEF6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9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6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197D-A7C5-B074-5F73-36440F008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97D5C-E466-B751-69E1-409B7F2D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7E89-A236-3C89-9C36-E3C8669B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BDDC-95D2-2945-A49B-14C61A3D3583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2767-CB02-3C5C-0579-2C93CB3F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D3CCA-0F22-3060-4DEE-ECBEBABE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8F99-DF6E-2BBD-C179-7B25587D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61F0E-C7B5-8A8E-9229-50CB830F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2D28-FEFD-F79F-3A60-7BCE5871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B90-7002-BC45-A978-4B2739299FB8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C0686-A125-9704-ABEF-9976D35C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7907C-BF17-9D45-7949-BAC439B4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CE05C-3949-F5F7-ED7F-C74C03C87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EF422-2A86-8FC0-356F-25666ABE4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EB05B-6557-0B03-22B3-17BDA572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EF9-E3CC-9141-A7D0-C050DED6AB6A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80C52-6C5D-5B5B-5CBB-BE2D5D05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B5474-D723-4302-9E42-13D050B0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4B95-C764-BAA0-DE13-448F7C68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9D397-F769-D5B0-204C-00DF5F33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9CF2-A32A-04C4-314B-5EE7EBFD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BC5D-11F8-E94F-8B00-4C29DB208FE2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8364-DFB0-40D2-1726-27A228C0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C926-4AC1-B950-E543-E8AD6A6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4753-9F83-74C8-AB56-B8E2BF24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6A83A-7649-C7D2-8164-C589F399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DE41-8A77-54A7-7D14-F8BE555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576C-BDC5-9D4B-A14A-DA1857B4729B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C9BB2-02B4-55E1-0D2D-2EA1B72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CA5E-5DDF-44DE-AA34-BF319A20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D18B-159C-197D-2017-E6A09EC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3F78-4F89-36FA-4D3A-B5D0582FA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A0D1B-3948-ECC7-07BD-83E560F0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C534-43FC-F2CB-1060-7A784FB9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67AD-57AE-254B-88A5-3635FD1368B8}" type="datetime1">
              <a:rPr lang="en-GB" smtClean="0"/>
              <a:t>19/02/2024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60F2-DB9F-1A5C-F5C9-279E3EFA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9BDD8-5CA0-99BE-764A-65882E81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348E-CCAB-A09E-E1DC-85F9B458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0866C-C77F-92CC-0D47-D7981707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1546B-A28F-9B32-7463-3C90F8195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3A66E-F71E-B4C4-7D91-AEEF59D5E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98F88-4C91-CE8C-076B-90BA0F2D4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644B8-FB09-1A6B-4ED5-FEF5003D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0AEA-FCAD-A340-A01D-14FFCE149CEC}" type="datetime1">
              <a:rPr lang="en-GB" smtClean="0"/>
              <a:t>19/02/2024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5DDE3-656D-7E7F-C211-D71C950B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075E7-070B-E3F4-2E6E-D586CA85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3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E1B9-B5E7-176B-7E08-7DF44BFA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5CEE6-D37B-B1A1-C0D1-B55ACEEA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C8FC-42FF-CB4A-A4EE-AF991C7F2E7A}" type="datetime1">
              <a:rPr lang="en-GB" smtClean="0"/>
              <a:t>19/02/2024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40C7F-01D7-B9F7-0EF3-A1D43726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72469-5766-5A72-AC5E-A2738E56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182B8-709B-AB33-DA94-FBDF8AA4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ECA-B2D9-CB46-BD5F-F8A2E163B1F1}" type="datetime1">
              <a:rPr lang="en-GB" smtClean="0"/>
              <a:t>19/02/2024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AE757-AD27-80E9-3E23-D7AACF95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ABC56-C2A3-6BF5-BB6B-8DEE281F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4D05-D60F-B8C6-0111-E9E111A4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09A5-980E-3BCE-2E1B-4EC252D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1F268-2A55-B638-E6C7-512A5F97E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98BE-A1F7-54D6-8E76-C18943D8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CB7-77B6-6841-8C5E-C95EB622B2A7}" type="datetime1">
              <a:rPr lang="en-GB" smtClean="0"/>
              <a:t>19/02/2024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95235-4F9B-1EC2-31F4-2141824D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982E2-9D3C-9FF1-277F-5F2DF05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7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9D6B-2553-858D-B860-1B031F30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0E450-8B83-BA30-7FE4-98E9CF4E8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AB2C-E496-7EAE-414E-C1417232C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5F0C6-7564-F24D-5880-B1A5A2C3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B707-C4B0-F649-91EA-2D9AC99205C7}" type="datetime1">
              <a:rPr lang="en-GB" smtClean="0"/>
              <a:t>19/02/2024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B52BA-B6F2-4564-67D8-19C02FC8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78A43-D65B-C6A6-27C2-F102418C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5FECA-D12F-0861-4574-A4CD802A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031C-110A-6894-326F-FE663050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415E-A90F-199F-5C59-098B7685E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0712-8753-4F4A-AA07-4FC6F7406BF4}" type="datetime1">
              <a:rPr lang="en-GB" smtClean="0"/>
              <a:t>19/02/2024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22028-8991-C7F3-99AD-F771BD349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98C7-924F-0F32-65D1-8141637B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1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72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5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0.png"/><Relationship Id="rId7" Type="http://schemas.openxmlformats.org/officeDocument/2006/relationships/image" Target="../media/image70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8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84.png"/><Relationship Id="rId5" Type="http://schemas.openxmlformats.org/officeDocument/2006/relationships/image" Target="../media/image34.png"/><Relationship Id="rId10" Type="http://schemas.openxmlformats.org/officeDocument/2006/relationships/image" Target="../media/image680.png"/><Relationship Id="rId4" Type="http://schemas.openxmlformats.org/officeDocument/2006/relationships/image" Target="../media/image33.png"/><Relationship Id="rId9" Type="http://schemas.openxmlformats.org/officeDocument/2006/relationships/image" Target="../media/image6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780.png"/><Relationship Id="rId7" Type="http://schemas.openxmlformats.org/officeDocument/2006/relationships/image" Target="../media/image810.png"/><Relationship Id="rId12" Type="http://schemas.openxmlformats.org/officeDocument/2006/relationships/image" Target="../media/image4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11" Type="http://schemas.openxmlformats.org/officeDocument/2006/relationships/image" Target="../media/image40.png"/><Relationship Id="rId5" Type="http://schemas.openxmlformats.org/officeDocument/2006/relationships/image" Target="../media/image790.png"/><Relationship Id="rId10" Type="http://schemas.openxmlformats.org/officeDocument/2006/relationships/image" Target="../media/image39.png"/><Relationship Id="rId4" Type="http://schemas.openxmlformats.org/officeDocument/2006/relationships/image" Target="../media/image660.png"/><Relationship Id="rId9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11.png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NEMO-DBD/SNDrif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5.png"/><Relationship Id="rId7" Type="http://schemas.openxmlformats.org/officeDocument/2006/relationships/image" Target="../media/image3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351.png"/><Relationship Id="rId5" Type="http://schemas.openxmlformats.org/officeDocument/2006/relationships/image" Target="../media/image291.png"/><Relationship Id="rId10" Type="http://schemas.openxmlformats.org/officeDocument/2006/relationships/image" Target="../media/image341.png"/><Relationship Id="rId4" Type="http://schemas.openxmlformats.org/officeDocument/2006/relationships/image" Target="../media/image281.png"/><Relationship Id="rId9" Type="http://schemas.openxmlformats.org/officeDocument/2006/relationships/image" Target="../media/image33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361.png"/><Relationship Id="rId7" Type="http://schemas.openxmlformats.org/officeDocument/2006/relationships/image" Target="../media/image401.png"/><Relationship Id="rId12" Type="http://schemas.openxmlformats.org/officeDocument/2006/relationships/image" Target="../media/image441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25.png"/><Relationship Id="rId5" Type="http://schemas.openxmlformats.org/officeDocument/2006/relationships/image" Target="../media/image87.png"/><Relationship Id="rId15" Type="http://schemas.openxmlformats.org/officeDocument/2006/relationships/image" Target="../media/image470.png"/><Relationship Id="rId10" Type="http://schemas.openxmlformats.org/officeDocument/2006/relationships/image" Target="../media/image431.png"/><Relationship Id="rId19" Type="http://schemas.openxmlformats.org/officeDocument/2006/relationships/image" Target="../media/image511.png"/><Relationship Id="rId4" Type="http://schemas.openxmlformats.org/officeDocument/2006/relationships/image" Target="../media/image371.png"/><Relationship Id="rId9" Type="http://schemas.openxmlformats.org/officeDocument/2006/relationships/image" Target="../media/image421.png"/><Relationship Id="rId1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12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12" Type="http://schemas.openxmlformats.org/officeDocument/2006/relationships/image" Target="../media/image11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98.png"/><Relationship Id="rId9" Type="http://schemas.openxmlformats.org/officeDocument/2006/relationships/image" Target="../media/image8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10.png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2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5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510.png"/><Relationship Id="rId9" Type="http://schemas.openxmlformats.org/officeDocument/2006/relationships/image" Target="../media/image3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1.png"/><Relationship Id="rId7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1.png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FC80D5-C1C4-31F1-C7D1-33688B8FA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Meeting 07/12/23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67E08F-A346-DD26-4468-BCD1CEEFE2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Improving the vertical position reconstruction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061EC-B2DA-BAAD-2C92-28D97A2999A7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AC1C8-21A6-1212-DFAE-EBBB08EF02DC}"/>
              </a:ext>
            </a:extLst>
          </p:cNvPr>
          <p:cNvSpPr/>
          <p:nvPr/>
        </p:nvSpPr>
        <p:spPr>
          <a:xfrm>
            <a:off x="0" y="8286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5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196CEC5E-9D24-77F5-8646-04B8F1DB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7-point Star 22">
            <a:extLst>
              <a:ext uri="{FF2B5EF4-FFF2-40B4-BE49-F238E27FC236}">
                <a16:creationId xmlns:a16="http://schemas.microsoft.com/office/drawing/2014/main" id="{8DBB852F-7924-F2CF-1A67-3CA283D8CE71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effect can also be seen in </a:t>
            </a:r>
            <a:r>
              <a:rPr lang="en-US" dirty="0" err="1"/>
              <a:t>SuperNEMO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further dependance on drift radius can be seen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2350FDF-C971-C1DC-AAAD-888001038D46}"/>
              </a:ext>
            </a:extLst>
          </p:cNvPr>
          <p:cNvSpPr/>
          <p:nvPr/>
        </p:nvSpPr>
        <p:spPr>
          <a:xfrm rot="10800000">
            <a:off x="3718778" y="296759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E9569C-FFB3-107D-648E-31D600B552D0}"/>
              </a:ext>
            </a:extLst>
          </p:cNvPr>
          <p:cNvSpPr/>
          <p:nvPr/>
        </p:nvSpPr>
        <p:spPr>
          <a:xfrm>
            <a:off x="7020881" y="296207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0447B-D4E0-45D6-1314-5B70DECC3276}"/>
              </a:ext>
            </a:extLst>
          </p:cNvPr>
          <p:cNvSpPr/>
          <p:nvPr/>
        </p:nvSpPr>
        <p:spPr>
          <a:xfrm>
            <a:off x="4664741" y="4077906"/>
            <a:ext cx="2206305" cy="20068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82F75B-0CB1-DF9C-B039-0138967648E9}"/>
              </a:ext>
            </a:extLst>
          </p:cNvPr>
          <p:cNvSpPr/>
          <p:nvPr/>
        </p:nvSpPr>
        <p:spPr>
          <a:xfrm>
            <a:off x="5670958" y="5013578"/>
            <a:ext cx="165933" cy="1497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14AB4-C7E5-B5B0-2700-75DCDEF3BB18}"/>
              </a:ext>
            </a:extLst>
          </p:cNvPr>
          <p:cNvSpPr txBox="1"/>
          <p:nvPr/>
        </p:nvSpPr>
        <p:spPr>
          <a:xfrm>
            <a:off x="7365534" y="4622826"/>
            <a:ext cx="293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view of plasma cell</a:t>
            </a:r>
          </a:p>
        </p:txBody>
      </p:sp>
      <p:sp>
        <p:nvSpPr>
          <p:cNvPr id="25" name="7-point Star 24">
            <a:extLst>
              <a:ext uri="{FF2B5EF4-FFF2-40B4-BE49-F238E27FC236}">
                <a16:creationId xmlns:a16="http://schemas.microsoft.com/office/drawing/2014/main" id="{F4162E10-8350-848E-91CB-DEC5AB1D0AC5}"/>
              </a:ext>
            </a:extLst>
          </p:cNvPr>
          <p:cNvSpPr/>
          <p:nvPr/>
        </p:nvSpPr>
        <p:spPr>
          <a:xfrm>
            <a:off x="6096001" y="4387511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4CF774-20D7-14E3-B0DE-4217E19E18F0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804305" y="4494806"/>
            <a:ext cx="320405" cy="544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7-point Star 30">
            <a:extLst>
              <a:ext uri="{FF2B5EF4-FFF2-40B4-BE49-F238E27FC236}">
                <a16:creationId xmlns:a16="http://schemas.microsoft.com/office/drawing/2014/main" id="{8CA2D8FA-3BC3-75E6-C5A5-231B351B5F37}"/>
              </a:ext>
            </a:extLst>
          </p:cNvPr>
          <p:cNvSpPr/>
          <p:nvPr/>
        </p:nvSpPr>
        <p:spPr>
          <a:xfrm>
            <a:off x="6258057" y="4494805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7-point Star 33">
            <a:extLst>
              <a:ext uri="{FF2B5EF4-FFF2-40B4-BE49-F238E27FC236}">
                <a16:creationId xmlns:a16="http://schemas.microsoft.com/office/drawing/2014/main" id="{43BD45F1-E371-A7E2-1D47-D9D2E0EB29F9}"/>
              </a:ext>
            </a:extLst>
          </p:cNvPr>
          <p:cNvSpPr/>
          <p:nvPr/>
        </p:nvSpPr>
        <p:spPr>
          <a:xfrm>
            <a:off x="6436946" y="4618322"/>
            <a:ext cx="101468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>
            <a:extLst>
              <a:ext uri="{FF2B5EF4-FFF2-40B4-BE49-F238E27FC236}">
                <a16:creationId xmlns:a16="http://schemas.microsoft.com/office/drawing/2014/main" id="{1F5C3900-108F-0DA4-78AD-AB8504A0732C}"/>
              </a:ext>
            </a:extLst>
          </p:cNvPr>
          <p:cNvSpPr/>
          <p:nvPr/>
        </p:nvSpPr>
        <p:spPr>
          <a:xfrm>
            <a:off x="6613151" y="4741797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>
            <a:extLst>
              <a:ext uri="{FF2B5EF4-FFF2-40B4-BE49-F238E27FC236}">
                <a16:creationId xmlns:a16="http://schemas.microsoft.com/office/drawing/2014/main" id="{D0F7B72D-2824-57F8-109C-EF1CB7CAC2CF}"/>
              </a:ext>
            </a:extLst>
          </p:cNvPr>
          <p:cNvSpPr/>
          <p:nvPr/>
        </p:nvSpPr>
        <p:spPr>
          <a:xfrm>
            <a:off x="5912775" y="4246802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7-point Star 36">
            <a:extLst>
              <a:ext uri="{FF2B5EF4-FFF2-40B4-BE49-F238E27FC236}">
                <a16:creationId xmlns:a16="http://schemas.microsoft.com/office/drawing/2014/main" id="{5A445583-BEF5-974E-6678-31A0AAD9CBBE}"/>
              </a:ext>
            </a:extLst>
          </p:cNvPr>
          <p:cNvSpPr/>
          <p:nvPr/>
        </p:nvSpPr>
        <p:spPr>
          <a:xfrm>
            <a:off x="5728285" y="4122044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8261D9-E238-FDE6-8FEF-09096B14BF83}"/>
              </a:ext>
            </a:extLst>
          </p:cNvPr>
          <p:cNvSpPr txBox="1"/>
          <p:nvPr/>
        </p:nvSpPr>
        <p:spPr>
          <a:xfrm>
            <a:off x="1246909" y="3011055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8BE398-E563-3F6D-E0A0-78AC4F17760A}"/>
              </a:ext>
            </a:extLst>
          </p:cNvPr>
          <p:cNvSpPr txBox="1"/>
          <p:nvPr/>
        </p:nvSpPr>
        <p:spPr>
          <a:xfrm>
            <a:off x="1246909" y="4756126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DB7D07-1DAE-4B06-BAC8-D4C0F6708C56}"/>
              </a:ext>
            </a:extLst>
          </p:cNvPr>
          <p:cNvSpPr txBox="1"/>
          <p:nvPr/>
        </p:nvSpPr>
        <p:spPr>
          <a:xfrm>
            <a:off x="8711146" y="3105834"/>
            <a:ext cx="206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Red- slow moving</a:t>
            </a:r>
          </a:p>
          <a:p>
            <a:r>
              <a:rPr lang="en-US" dirty="0"/>
              <a:t>Green – fast moving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9930AB-FF3C-6814-329A-BEDC506178A9}"/>
              </a:ext>
            </a:extLst>
          </p:cNvPr>
          <p:cNvSpPr txBox="1">
            <a:spLocks/>
          </p:cNvSpPr>
          <p:nvPr/>
        </p:nvSpPr>
        <p:spPr>
          <a:xfrm>
            <a:off x="783732" y="425836"/>
            <a:ext cx="6993286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Overview of what has been seen</a:t>
            </a: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0E5CCD-3C84-7954-8A9C-03B0E3FB29D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3602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196CEC5E-9D24-77F5-8646-04B8F1DB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7-point Star 22">
            <a:extLst>
              <a:ext uri="{FF2B5EF4-FFF2-40B4-BE49-F238E27FC236}">
                <a16:creationId xmlns:a16="http://schemas.microsoft.com/office/drawing/2014/main" id="{8DBB852F-7924-F2CF-1A67-3CA283D8CE71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9767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effect can also be seen in </a:t>
            </a:r>
            <a:r>
              <a:rPr lang="en-US" dirty="0" err="1"/>
              <a:t>SuperNEMO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further dependance on drift radius can be seen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reality these appear to be the same effect of non-trivial 3D movement of </a:t>
            </a:r>
            <a:r>
              <a:rPr lang="en-US" dirty="0" err="1"/>
              <a:t>plasma+ion</a:t>
            </a:r>
            <a:r>
              <a:rPr lang="en-US" dirty="0"/>
              <a:t> drift in cell 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2350FDF-C971-C1DC-AAAD-888001038D46}"/>
              </a:ext>
            </a:extLst>
          </p:cNvPr>
          <p:cNvSpPr/>
          <p:nvPr/>
        </p:nvSpPr>
        <p:spPr>
          <a:xfrm rot="10800000">
            <a:off x="3718778" y="296759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E9569C-FFB3-107D-648E-31D600B552D0}"/>
              </a:ext>
            </a:extLst>
          </p:cNvPr>
          <p:cNvSpPr/>
          <p:nvPr/>
        </p:nvSpPr>
        <p:spPr>
          <a:xfrm>
            <a:off x="7020881" y="296207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0447B-D4E0-45D6-1314-5B70DECC3276}"/>
              </a:ext>
            </a:extLst>
          </p:cNvPr>
          <p:cNvSpPr/>
          <p:nvPr/>
        </p:nvSpPr>
        <p:spPr>
          <a:xfrm>
            <a:off x="4664741" y="4077906"/>
            <a:ext cx="2206305" cy="20068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82F75B-0CB1-DF9C-B039-0138967648E9}"/>
              </a:ext>
            </a:extLst>
          </p:cNvPr>
          <p:cNvSpPr/>
          <p:nvPr/>
        </p:nvSpPr>
        <p:spPr>
          <a:xfrm>
            <a:off x="5670958" y="5013578"/>
            <a:ext cx="165933" cy="1497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14AB4-C7E5-B5B0-2700-75DCDEF3BB18}"/>
              </a:ext>
            </a:extLst>
          </p:cNvPr>
          <p:cNvSpPr txBox="1"/>
          <p:nvPr/>
        </p:nvSpPr>
        <p:spPr>
          <a:xfrm>
            <a:off x="7365534" y="4622826"/>
            <a:ext cx="293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view of plasma cell</a:t>
            </a:r>
          </a:p>
        </p:txBody>
      </p:sp>
      <p:sp>
        <p:nvSpPr>
          <p:cNvPr id="25" name="7-point Star 24">
            <a:extLst>
              <a:ext uri="{FF2B5EF4-FFF2-40B4-BE49-F238E27FC236}">
                <a16:creationId xmlns:a16="http://schemas.microsoft.com/office/drawing/2014/main" id="{F4162E10-8350-848E-91CB-DEC5AB1D0AC5}"/>
              </a:ext>
            </a:extLst>
          </p:cNvPr>
          <p:cNvSpPr/>
          <p:nvPr/>
        </p:nvSpPr>
        <p:spPr>
          <a:xfrm>
            <a:off x="6096001" y="4387511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4CF774-20D7-14E3-B0DE-4217E19E18F0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804305" y="4494806"/>
            <a:ext cx="320405" cy="544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7-point Star 30">
            <a:extLst>
              <a:ext uri="{FF2B5EF4-FFF2-40B4-BE49-F238E27FC236}">
                <a16:creationId xmlns:a16="http://schemas.microsoft.com/office/drawing/2014/main" id="{8CA2D8FA-3BC3-75E6-C5A5-231B351B5F37}"/>
              </a:ext>
            </a:extLst>
          </p:cNvPr>
          <p:cNvSpPr/>
          <p:nvPr/>
        </p:nvSpPr>
        <p:spPr>
          <a:xfrm>
            <a:off x="6258057" y="4494805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7-point Star 33">
            <a:extLst>
              <a:ext uri="{FF2B5EF4-FFF2-40B4-BE49-F238E27FC236}">
                <a16:creationId xmlns:a16="http://schemas.microsoft.com/office/drawing/2014/main" id="{43BD45F1-E371-A7E2-1D47-D9D2E0EB29F9}"/>
              </a:ext>
            </a:extLst>
          </p:cNvPr>
          <p:cNvSpPr/>
          <p:nvPr/>
        </p:nvSpPr>
        <p:spPr>
          <a:xfrm>
            <a:off x="6436946" y="4618322"/>
            <a:ext cx="101468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>
            <a:extLst>
              <a:ext uri="{FF2B5EF4-FFF2-40B4-BE49-F238E27FC236}">
                <a16:creationId xmlns:a16="http://schemas.microsoft.com/office/drawing/2014/main" id="{1F5C3900-108F-0DA4-78AD-AB8504A0732C}"/>
              </a:ext>
            </a:extLst>
          </p:cNvPr>
          <p:cNvSpPr/>
          <p:nvPr/>
        </p:nvSpPr>
        <p:spPr>
          <a:xfrm>
            <a:off x="6613151" y="4741797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>
            <a:extLst>
              <a:ext uri="{FF2B5EF4-FFF2-40B4-BE49-F238E27FC236}">
                <a16:creationId xmlns:a16="http://schemas.microsoft.com/office/drawing/2014/main" id="{D0F7B72D-2824-57F8-109C-EF1CB7CAC2CF}"/>
              </a:ext>
            </a:extLst>
          </p:cNvPr>
          <p:cNvSpPr/>
          <p:nvPr/>
        </p:nvSpPr>
        <p:spPr>
          <a:xfrm>
            <a:off x="5912775" y="4246802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7-point Star 36">
            <a:extLst>
              <a:ext uri="{FF2B5EF4-FFF2-40B4-BE49-F238E27FC236}">
                <a16:creationId xmlns:a16="http://schemas.microsoft.com/office/drawing/2014/main" id="{5A445583-BEF5-974E-6678-31A0AAD9CBBE}"/>
              </a:ext>
            </a:extLst>
          </p:cNvPr>
          <p:cNvSpPr/>
          <p:nvPr/>
        </p:nvSpPr>
        <p:spPr>
          <a:xfrm>
            <a:off x="5728285" y="4122044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8261D9-E238-FDE6-8FEF-09096B14BF83}"/>
              </a:ext>
            </a:extLst>
          </p:cNvPr>
          <p:cNvSpPr txBox="1"/>
          <p:nvPr/>
        </p:nvSpPr>
        <p:spPr>
          <a:xfrm>
            <a:off x="1246909" y="3011055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8BE398-E563-3F6D-E0A0-78AC4F17760A}"/>
              </a:ext>
            </a:extLst>
          </p:cNvPr>
          <p:cNvSpPr txBox="1"/>
          <p:nvPr/>
        </p:nvSpPr>
        <p:spPr>
          <a:xfrm>
            <a:off x="1246909" y="4756126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DB7D07-1DAE-4B06-BAC8-D4C0F6708C56}"/>
              </a:ext>
            </a:extLst>
          </p:cNvPr>
          <p:cNvSpPr txBox="1"/>
          <p:nvPr/>
        </p:nvSpPr>
        <p:spPr>
          <a:xfrm>
            <a:off x="8711146" y="3105834"/>
            <a:ext cx="206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Red- slow moving</a:t>
            </a:r>
          </a:p>
          <a:p>
            <a:r>
              <a:rPr lang="en-US" dirty="0"/>
              <a:t>Green – fast moving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314D8A-478A-7335-2C90-57591B066F44}"/>
              </a:ext>
            </a:extLst>
          </p:cNvPr>
          <p:cNvSpPr txBox="1">
            <a:spLocks/>
          </p:cNvSpPr>
          <p:nvPr/>
        </p:nvSpPr>
        <p:spPr>
          <a:xfrm>
            <a:off x="783732" y="425836"/>
            <a:ext cx="6993286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Overview of what has been seen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BBDC-52AF-6ACB-DD52-8830499554C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9086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180809C8-A244-511F-9B6F-1D43FF2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12" y="2706200"/>
            <a:ext cx="3750130" cy="2849364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D5F6E72-19C4-70A1-A11D-9867D1E0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02" y="2706200"/>
            <a:ext cx="3750130" cy="2849364"/>
          </a:xfrm>
          <a:prstGeom prst="rect">
            <a:avLst/>
          </a:prstGeo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621B2DAD-7A2B-2587-EA25-03D719D1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22" y="2683151"/>
            <a:ext cx="3750130" cy="2849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7A40E-A8CF-877F-B768-2177F695261B}"/>
              </a:ext>
            </a:extLst>
          </p:cNvPr>
          <p:cNvSpPr txBox="1"/>
          <p:nvPr/>
        </p:nvSpPr>
        <p:spPr>
          <a:xfrm>
            <a:off x="4904667" y="5782150"/>
            <a:ext cx="263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Propagation time against true distance in these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C0DFF-CF13-5231-5EE7-6F6025875BCE}"/>
              </a:ext>
            </a:extLst>
          </p:cNvPr>
          <p:cNvSpPr txBox="1"/>
          <p:nvPr/>
        </p:nvSpPr>
        <p:spPr>
          <a:xfrm>
            <a:off x="731279" y="5659039"/>
            <a:ext cx="2752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h’ has mapping to true distance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DBD0F-86F6-E932-4568-8438936FB8E6}"/>
              </a:ext>
            </a:extLst>
          </p:cNvPr>
          <p:cNvSpPr txBox="1"/>
          <p:nvPr/>
        </p:nvSpPr>
        <p:spPr>
          <a:xfrm>
            <a:off x="9078056" y="5840161"/>
            <a:ext cx="263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Measured quantities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5EF2A4-6AF4-BAA9-929E-96D94002C9C7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Model slow deceleration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1A869-307D-5236-7BDF-3594DD35184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846D0C-7E0A-23C0-7387-B6B91637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9A117-1EE1-CB5B-8C6B-D1A91085479D}"/>
              </a:ext>
            </a:extLst>
          </p:cNvPr>
          <p:cNvSpPr txBox="1"/>
          <p:nvPr/>
        </p:nvSpPr>
        <p:spPr>
          <a:xfrm>
            <a:off x="232622" y="3938556"/>
            <a:ext cx="2648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8B87A-CA48-104F-3E27-5F2E8176A915}"/>
              </a:ext>
            </a:extLst>
          </p:cNvPr>
          <p:cNvSpPr txBox="1"/>
          <p:nvPr/>
        </p:nvSpPr>
        <p:spPr>
          <a:xfrm>
            <a:off x="2043273" y="5388251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89D109-3581-5B56-5E6E-43EBEDDD5E2E}"/>
              </a:ext>
            </a:extLst>
          </p:cNvPr>
          <p:cNvSpPr txBox="1"/>
          <p:nvPr/>
        </p:nvSpPr>
        <p:spPr>
          <a:xfrm>
            <a:off x="6123712" y="5363238"/>
            <a:ext cx="25840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B977E-8217-E38B-FF24-9052A7E78558}"/>
              </a:ext>
            </a:extLst>
          </p:cNvPr>
          <p:cNvSpPr txBox="1"/>
          <p:nvPr/>
        </p:nvSpPr>
        <p:spPr>
          <a:xfrm>
            <a:off x="10172519" y="5386288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0F3FFD-3B69-1ED7-F487-F26A3C8D5613}"/>
              </a:ext>
            </a:extLst>
          </p:cNvPr>
          <p:cNvSpPr txBox="1"/>
          <p:nvPr/>
        </p:nvSpPr>
        <p:spPr>
          <a:xfrm>
            <a:off x="2043273" y="5388251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60393-0F2D-4C40-E901-0A4C8B2C2278}"/>
              </a:ext>
            </a:extLst>
          </p:cNvPr>
          <p:cNvSpPr/>
          <p:nvPr/>
        </p:nvSpPr>
        <p:spPr>
          <a:xfrm>
            <a:off x="1599359" y="2740541"/>
            <a:ext cx="1386131" cy="20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CFF45B-1800-7B6A-0B22-E71720F7FFCC}"/>
              </a:ext>
            </a:extLst>
          </p:cNvPr>
          <p:cNvSpPr/>
          <p:nvPr/>
        </p:nvSpPr>
        <p:spPr>
          <a:xfrm>
            <a:off x="5430646" y="2783339"/>
            <a:ext cx="1802597" cy="1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3EE90-B135-120B-92A0-F541A68233F6}"/>
              </a:ext>
            </a:extLst>
          </p:cNvPr>
          <p:cNvSpPr/>
          <p:nvPr/>
        </p:nvSpPr>
        <p:spPr>
          <a:xfrm>
            <a:off x="9255651" y="2783338"/>
            <a:ext cx="2136637" cy="18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1C0CF-A4F3-964D-B472-B74AF1AF8C44}"/>
              </a:ext>
            </a:extLst>
          </p:cNvPr>
          <p:cNvSpPr/>
          <p:nvPr/>
        </p:nvSpPr>
        <p:spPr>
          <a:xfrm>
            <a:off x="945816" y="5298026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597461-3D74-2527-F01C-666C485B14F9}"/>
              </a:ext>
            </a:extLst>
          </p:cNvPr>
          <p:cNvSpPr/>
          <p:nvPr/>
        </p:nvSpPr>
        <p:spPr>
          <a:xfrm>
            <a:off x="1494544" y="5293759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76A6CE-C8E3-96A4-85EB-A310AA5C1155}"/>
              </a:ext>
            </a:extLst>
          </p:cNvPr>
          <p:cNvSpPr/>
          <p:nvPr/>
        </p:nvSpPr>
        <p:spPr>
          <a:xfrm>
            <a:off x="2028401" y="528799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0905E9-3AAC-416A-D57B-59DFF1924BB1}"/>
              </a:ext>
            </a:extLst>
          </p:cNvPr>
          <p:cNvSpPr/>
          <p:nvPr/>
        </p:nvSpPr>
        <p:spPr>
          <a:xfrm>
            <a:off x="2599781" y="5280407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F59C1-55BC-7191-2041-48417CBCEA47}"/>
              </a:ext>
            </a:extLst>
          </p:cNvPr>
          <p:cNvSpPr/>
          <p:nvPr/>
        </p:nvSpPr>
        <p:spPr>
          <a:xfrm>
            <a:off x="3165715" y="528799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91214-E08A-BC96-34A8-C2A335922D92}"/>
              </a:ext>
            </a:extLst>
          </p:cNvPr>
          <p:cNvSpPr txBox="1"/>
          <p:nvPr/>
        </p:nvSpPr>
        <p:spPr>
          <a:xfrm>
            <a:off x="936735" y="524500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A87638-BEA5-653D-1824-8C60FD434EC4}"/>
              </a:ext>
            </a:extLst>
          </p:cNvPr>
          <p:cNvSpPr txBox="1"/>
          <p:nvPr/>
        </p:nvSpPr>
        <p:spPr>
          <a:xfrm>
            <a:off x="1478815" y="5262595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EE013-E5EB-1100-8EB7-8355A1E48E32}"/>
              </a:ext>
            </a:extLst>
          </p:cNvPr>
          <p:cNvSpPr txBox="1"/>
          <p:nvPr/>
        </p:nvSpPr>
        <p:spPr>
          <a:xfrm>
            <a:off x="2024037" y="5270872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E08AD-FB9E-6F7A-83B4-425A93C50096}"/>
              </a:ext>
            </a:extLst>
          </p:cNvPr>
          <p:cNvSpPr txBox="1"/>
          <p:nvPr/>
        </p:nvSpPr>
        <p:spPr>
          <a:xfrm>
            <a:off x="2589578" y="5262595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C000C-1233-6927-1668-8BF9D081C378}"/>
              </a:ext>
            </a:extLst>
          </p:cNvPr>
          <p:cNvSpPr txBox="1"/>
          <p:nvPr/>
        </p:nvSpPr>
        <p:spPr>
          <a:xfrm>
            <a:off x="3148328" y="5252088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986BF-75B8-8AEC-CC62-250737BE9510}"/>
              </a:ext>
            </a:extLst>
          </p:cNvPr>
          <p:cNvSpPr txBox="1"/>
          <p:nvPr/>
        </p:nvSpPr>
        <p:spPr>
          <a:xfrm>
            <a:off x="10153283" y="5399047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4888DF-2892-74BD-205F-0575B7BAB443}"/>
              </a:ext>
            </a:extLst>
          </p:cNvPr>
          <p:cNvSpPr/>
          <p:nvPr/>
        </p:nvSpPr>
        <p:spPr>
          <a:xfrm>
            <a:off x="9055826" y="5308822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DF2679-0EA5-B2A8-ABD2-91C63520A772}"/>
              </a:ext>
            </a:extLst>
          </p:cNvPr>
          <p:cNvSpPr/>
          <p:nvPr/>
        </p:nvSpPr>
        <p:spPr>
          <a:xfrm>
            <a:off x="9604554" y="530455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A10DBA-B03A-EC96-81BC-B35CF2AF500E}"/>
              </a:ext>
            </a:extLst>
          </p:cNvPr>
          <p:cNvSpPr/>
          <p:nvPr/>
        </p:nvSpPr>
        <p:spPr>
          <a:xfrm>
            <a:off x="10138411" y="5298791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8876E0-E3C3-4B19-3F0F-9934CA2FBBF3}"/>
              </a:ext>
            </a:extLst>
          </p:cNvPr>
          <p:cNvSpPr/>
          <p:nvPr/>
        </p:nvSpPr>
        <p:spPr>
          <a:xfrm>
            <a:off x="10709791" y="5291203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829744-9564-0F69-3BBB-016532BA2FEC}"/>
              </a:ext>
            </a:extLst>
          </p:cNvPr>
          <p:cNvSpPr/>
          <p:nvPr/>
        </p:nvSpPr>
        <p:spPr>
          <a:xfrm>
            <a:off x="11275725" y="5298791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47FA53-0A2B-D263-558D-8717FF8D35A5}"/>
              </a:ext>
            </a:extLst>
          </p:cNvPr>
          <p:cNvSpPr txBox="1"/>
          <p:nvPr/>
        </p:nvSpPr>
        <p:spPr>
          <a:xfrm>
            <a:off x="9046745" y="5255797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9E3963-EAD9-C7BB-6535-062B5C3C376D}"/>
              </a:ext>
            </a:extLst>
          </p:cNvPr>
          <p:cNvSpPr txBox="1"/>
          <p:nvPr/>
        </p:nvSpPr>
        <p:spPr>
          <a:xfrm>
            <a:off x="9588825" y="527339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46088B-96E4-482B-CE0A-7E87430E0F0C}"/>
              </a:ext>
            </a:extLst>
          </p:cNvPr>
          <p:cNvSpPr txBox="1"/>
          <p:nvPr/>
        </p:nvSpPr>
        <p:spPr>
          <a:xfrm>
            <a:off x="10134047" y="5281668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6738B7-CAB0-D3C3-A230-A81C84AAABE3}"/>
              </a:ext>
            </a:extLst>
          </p:cNvPr>
          <p:cNvSpPr txBox="1"/>
          <p:nvPr/>
        </p:nvSpPr>
        <p:spPr>
          <a:xfrm>
            <a:off x="10699588" y="527339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CEE3A6-DC09-B664-F900-812BB58E98DB}"/>
              </a:ext>
            </a:extLst>
          </p:cNvPr>
          <p:cNvSpPr txBox="1"/>
          <p:nvPr/>
        </p:nvSpPr>
        <p:spPr>
          <a:xfrm>
            <a:off x="11258338" y="5262884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DE14-131F-E193-2DC8-D328D6700DF7}"/>
                  </a:ext>
                </a:extLst>
              </p:cNvPr>
              <p:cNvSpPr txBox="1"/>
              <p:nvPr/>
            </p:nvSpPr>
            <p:spPr>
              <a:xfrm>
                <a:off x="896094" y="2306231"/>
                <a:ext cx="1081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DE14-131F-E193-2DC8-D328D670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94" y="2306231"/>
                <a:ext cx="1081002" cy="276999"/>
              </a:xfrm>
              <a:prstGeom prst="rect">
                <a:avLst/>
              </a:prstGeom>
              <a:blipFill>
                <a:blip r:embed="rId5"/>
                <a:stretch>
                  <a:fillRect l="-4651" t="-4348" r="-69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B45B2C-49D7-161E-F3D0-CEF08FA14821}"/>
                  </a:ext>
                </a:extLst>
              </p:cNvPr>
              <p:cNvSpPr txBox="1"/>
              <p:nvPr/>
            </p:nvSpPr>
            <p:spPr>
              <a:xfrm>
                <a:off x="820040" y="1487709"/>
                <a:ext cx="121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B45B2C-49D7-161E-F3D0-CEF08FA1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0" y="1487709"/>
                <a:ext cx="1215654" cy="276999"/>
              </a:xfrm>
              <a:prstGeom prst="rect">
                <a:avLst/>
              </a:prstGeom>
              <a:blipFill>
                <a:blip r:embed="rId6"/>
                <a:stretch>
                  <a:fillRect l="-4124" r="-309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42CAC3-50F1-5279-C472-5AA4F7AB448C}"/>
                  </a:ext>
                </a:extLst>
              </p:cNvPr>
              <p:cNvSpPr txBox="1"/>
              <p:nvPr/>
            </p:nvSpPr>
            <p:spPr>
              <a:xfrm>
                <a:off x="2262705" y="2284815"/>
                <a:ext cx="108529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42CAC3-50F1-5279-C472-5AA4F7AB4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05" y="2284815"/>
                <a:ext cx="1085297" cy="298415"/>
              </a:xfrm>
              <a:prstGeom prst="rect">
                <a:avLst/>
              </a:prstGeom>
              <a:blipFill>
                <a:blip r:embed="rId7"/>
                <a:stretch>
                  <a:fillRect l="-4651" t="-4167" r="-814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695BFA14-E86A-07AB-4D87-33E49DA9D1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773" t="40305"/>
          <a:stretch>
            <a:fillRect/>
          </a:stretch>
        </p:blipFill>
        <p:spPr>
          <a:xfrm>
            <a:off x="6731400" y="705065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7-point Star 52">
            <a:extLst>
              <a:ext uri="{FF2B5EF4-FFF2-40B4-BE49-F238E27FC236}">
                <a16:creationId xmlns:a16="http://schemas.microsoft.com/office/drawing/2014/main" id="{A93CDEE6-862E-8BD3-D821-1995EE9012AC}"/>
              </a:ext>
            </a:extLst>
          </p:cNvPr>
          <p:cNvSpPr/>
          <p:nvPr/>
        </p:nvSpPr>
        <p:spPr>
          <a:xfrm>
            <a:off x="10089637" y="1000049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B87BE4-671E-3B22-9F43-BC4D84DD28DE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9255651" y="602107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6FD59D-6E2E-2B6D-5DEB-5A18F9F1859A}"/>
              </a:ext>
            </a:extLst>
          </p:cNvPr>
          <p:cNvCxnSpPr/>
          <p:nvPr/>
        </p:nvCxnSpPr>
        <p:spPr>
          <a:xfrm>
            <a:off x="9255651" y="1000048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3723433-E1C2-7941-BFBD-42AA30CAF80F}"/>
              </a:ext>
            </a:extLst>
          </p:cNvPr>
          <p:cNvSpPr txBox="1"/>
          <p:nvPr/>
        </p:nvSpPr>
        <p:spPr>
          <a:xfrm>
            <a:off x="9519397" y="7203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98C1497-A193-D69E-EE33-91F9097C06E9}"/>
              </a:ext>
            </a:extLst>
          </p:cNvPr>
          <p:cNvSpPr/>
          <p:nvPr/>
        </p:nvSpPr>
        <p:spPr>
          <a:xfrm rot="5400000">
            <a:off x="8479697" y="-314841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07DF93BF-02E2-1DFC-B05C-B56D88244116}"/>
              </a:ext>
            </a:extLst>
          </p:cNvPr>
          <p:cNvSpPr/>
          <p:nvPr/>
        </p:nvSpPr>
        <p:spPr>
          <a:xfrm rot="16200000">
            <a:off x="10807533" y="673368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76CAB1-5B17-A89A-DE36-01D15E3FA1D0}"/>
              </a:ext>
            </a:extLst>
          </p:cNvPr>
          <p:cNvSpPr txBox="1"/>
          <p:nvPr/>
        </p:nvSpPr>
        <p:spPr>
          <a:xfrm>
            <a:off x="634821" y="1076129"/>
            <a:ext cx="425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plasma velocity decreases over run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4FB0D7-0AB4-F0BE-E103-26052A43D901}"/>
                  </a:ext>
                </a:extLst>
              </p:cNvPr>
              <p:cNvSpPr txBox="1"/>
              <p:nvPr/>
            </p:nvSpPr>
            <p:spPr>
              <a:xfrm>
                <a:off x="652093" y="1780114"/>
                <a:ext cx="490538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Express h’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as functions of the true height h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4FB0D7-0AB4-F0BE-E103-26052A43D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3" y="1780114"/>
                <a:ext cx="4905382" cy="390748"/>
              </a:xfrm>
              <a:prstGeom prst="rect">
                <a:avLst/>
              </a:prstGeom>
              <a:blipFill>
                <a:blip r:embed="rId9"/>
                <a:stretch>
                  <a:fillRect l="-103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5880E40-23AF-D6B6-7F10-26F43F29AC1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76078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053961" y="878542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440486" y="2839988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E168-AED1-25B0-239C-218662AA0EBE}"/>
              </a:ext>
            </a:extLst>
          </p:cNvPr>
          <p:cNvSpPr txBox="1"/>
          <p:nvPr/>
        </p:nvSpPr>
        <p:spPr>
          <a:xfrm>
            <a:off x="2827542" y="50968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B2E50-E8F7-7DF2-2FEB-0B24120CCAE3}"/>
              </a:ext>
            </a:extLst>
          </p:cNvPr>
          <p:cNvSpPr/>
          <p:nvPr/>
        </p:nvSpPr>
        <p:spPr>
          <a:xfrm>
            <a:off x="3416350" y="5076347"/>
            <a:ext cx="1846714" cy="41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aph of a curve&#10;&#10;Description automatically generated">
            <a:extLst>
              <a:ext uri="{FF2B5EF4-FFF2-40B4-BE49-F238E27FC236}">
                <a16:creationId xmlns:a16="http://schemas.microsoft.com/office/drawing/2014/main" id="{9FB6EF93-91AE-83DD-1383-079EBF895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48" y="918353"/>
            <a:ext cx="4229715" cy="321375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Slow deceleration in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826DD-4845-165F-897D-72B800913C04}"/>
              </a:ext>
            </a:extLst>
          </p:cNvPr>
          <p:cNvSpPr txBox="1"/>
          <p:nvPr/>
        </p:nvSpPr>
        <p:spPr>
          <a:xfrm>
            <a:off x="772998" y="5384401"/>
            <a:ext cx="807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this we can extract acceleration parameters/metrics to describe the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I have cut off edge region of the cell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46E09-5A2A-08E7-BF6F-AE8649CB128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4BDE7A1-6515-C7A9-C66F-B23A7CF2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03" y="3365200"/>
            <a:ext cx="2912785" cy="2574447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19F28588-A05B-1B87-1994-0A9B9A6BA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8" y="1158682"/>
            <a:ext cx="4483649" cy="37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5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45564" y="74730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Selection cuts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A4E4F-B5FD-0357-68E3-AC494FA0517D}"/>
              </a:ext>
            </a:extLst>
          </p:cNvPr>
          <p:cNvSpPr txBox="1"/>
          <p:nvPr/>
        </p:nvSpPr>
        <p:spPr>
          <a:xfrm>
            <a:off x="5978385" y="1674218"/>
            <a:ext cx="2163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Edge cells</a:t>
            </a:r>
          </a:p>
          <a:p>
            <a:r>
              <a:rPr lang="en-US" dirty="0"/>
              <a:t>- Dead cells</a:t>
            </a:r>
          </a:p>
          <a:p>
            <a:r>
              <a:rPr lang="en-US" dirty="0"/>
              <a:t>- Cells recently active</a:t>
            </a:r>
          </a:p>
          <a:p>
            <a:r>
              <a:rPr lang="en-US" dirty="0"/>
              <a:t>- Separate by crate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9021C-7FAE-DCF1-64A0-97E41C70A2AD}"/>
              </a:ext>
            </a:extLst>
          </p:cNvPr>
          <p:cNvSpPr txBox="1"/>
          <p:nvPr/>
        </p:nvSpPr>
        <p:spPr>
          <a:xfrm>
            <a:off x="5331430" y="1286762"/>
            <a:ext cx="627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Remove/separate effects of cells with different plasma speeds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D6FF2-ACFF-1433-9A17-CB9DB105D94D}"/>
              </a:ext>
            </a:extLst>
          </p:cNvPr>
          <p:cNvSpPr txBox="1"/>
          <p:nvPr/>
        </p:nvSpPr>
        <p:spPr>
          <a:xfrm>
            <a:off x="5331430" y="3105834"/>
            <a:ext cx="567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clean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to calibrate each cells reconstruction</a:t>
            </a:r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53F1D51-4B0A-418D-929A-0E1F490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3" y="1034899"/>
            <a:ext cx="4481633" cy="4289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87D1A-8CCE-D443-D85F-2FDADC934215}"/>
              </a:ext>
            </a:extLst>
          </p:cNvPr>
          <p:cNvSpPr txBox="1"/>
          <p:nvPr/>
        </p:nvSpPr>
        <p:spPr>
          <a:xfrm>
            <a:off x="3114466" y="1240465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rgbClr val="0070C0"/>
                  </a:solidFill>
                </a:ln>
              </a:rPr>
              <a:t>Outer cell</a:t>
            </a:r>
          </a:p>
          <a:p>
            <a:r>
              <a:rPr lang="en-US" sz="1200" dirty="0">
                <a:ln>
                  <a:solidFill>
                    <a:srgbClr val="00B050"/>
                  </a:solidFill>
                </a:ln>
              </a:rPr>
              <a:t>Inner cell</a:t>
            </a:r>
          </a:p>
          <a:p>
            <a:r>
              <a:rPr lang="en-US" sz="1200" dirty="0">
                <a:ln>
                  <a:solidFill>
                    <a:srgbClr val="FF0000"/>
                  </a:solidFill>
                </a:ln>
              </a:rPr>
              <a:t>Near bad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B2D18-C87A-6777-4CF9-63BFE79A5020}"/>
              </a:ext>
            </a:extLst>
          </p:cNvPr>
          <p:cNvSpPr txBox="1"/>
          <p:nvPr/>
        </p:nvSpPr>
        <p:spPr>
          <a:xfrm>
            <a:off x="2571073" y="544301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873DA-C358-C97A-AB94-13B014E671BC}"/>
              </a:ext>
            </a:extLst>
          </p:cNvPr>
          <p:cNvSpPr txBox="1"/>
          <p:nvPr/>
        </p:nvSpPr>
        <p:spPr>
          <a:xfrm rot="16200000">
            <a:off x="-934288" y="2936556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DE027-6E4C-F2EB-13F5-2B553A30CBA6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34080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19329" y="48514"/>
            <a:ext cx="7313063" cy="124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Understanding the Full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2E6F263D-1795-3AC4-EA65-4F7587D9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9" t="8092"/>
          <a:stretch/>
        </p:blipFill>
        <p:spPr>
          <a:xfrm>
            <a:off x="1181929" y="1352599"/>
            <a:ext cx="4105710" cy="3135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89EFDD-51DE-2835-3D8B-51AA363FEA81}"/>
              </a:ext>
            </a:extLst>
          </p:cNvPr>
          <p:cNvSpPr txBox="1"/>
          <p:nvPr/>
        </p:nvSpPr>
        <p:spPr>
          <a:xfrm>
            <a:off x="1645630" y="1067621"/>
            <a:ext cx="364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propagation time vs z approximation </a:t>
            </a:r>
          </a:p>
        </p:txBody>
      </p:sp>
      <p:pic>
        <p:nvPicPr>
          <p:cNvPr id="20" name="Picture 1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703E7C54-56A5-4BB2-CF33-3E69CB85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8" y="1333018"/>
            <a:ext cx="4266721" cy="31861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D16C11-89A4-E69E-D250-07ADC4421FE2}"/>
              </a:ext>
            </a:extLst>
          </p:cNvPr>
          <p:cNvSpPr txBox="1"/>
          <p:nvPr/>
        </p:nvSpPr>
        <p:spPr>
          <a:xfrm>
            <a:off x="6837169" y="1078190"/>
            <a:ext cx="515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 map of propagation time against z approximation for each event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465E1-417D-7CBD-2D08-F6C6981EC127}"/>
              </a:ext>
            </a:extLst>
          </p:cNvPr>
          <p:cNvSpPr txBox="1"/>
          <p:nvPr/>
        </p:nvSpPr>
        <p:spPr>
          <a:xfrm>
            <a:off x="526473" y="4849091"/>
            <a:ext cx="5907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metric a/u^2 from this distribution for each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correct for vertical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work still in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EC5F4-30A2-FCF4-DDE9-6609B6E57CCF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95041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16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AEADC-30BC-A410-528B-ED3164A9D31E}"/>
              </a:ext>
            </a:extLst>
          </p:cNvPr>
          <p:cNvCxnSpPr/>
          <p:nvPr/>
        </p:nvCxnSpPr>
        <p:spPr>
          <a:xfrm>
            <a:off x="2091345" y="4737304"/>
            <a:ext cx="829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7D435E-909A-7387-B79A-875CD1094BDA}"/>
              </a:ext>
            </a:extLst>
          </p:cNvPr>
          <p:cNvSpPr txBox="1"/>
          <p:nvPr/>
        </p:nvSpPr>
        <p:spPr>
          <a:xfrm>
            <a:off x="10489387" y="4905746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BF31A8-16D0-C850-FBBD-6EA2FE5FEF51}"/>
              </a:ext>
            </a:extLst>
          </p:cNvPr>
          <p:cNvCxnSpPr>
            <a:cxnSpLocks/>
          </p:cNvCxnSpPr>
          <p:nvPr/>
        </p:nvCxnSpPr>
        <p:spPr>
          <a:xfrm>
            <a:off x="2611753" y="4087296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34E2F6-0D7A-5D22-AB2F-FDBAEBB9ECFC}"/>
              </a:ext>
            </a:extLst>
          </p:cNvPr>
          <p:cNvGrpSpPr/>
          <p:nvPr/>
        </p:nvGrpSpPr>
        <p:grpSpPr>
          <a:xfrm>
            <a:off x="1970730" y="3742294"/>
            <a:ext cx="690409" cy="1933570"/>
            <a:chOff x="1628585" y="2036190"/>
            <a:chExt cx="690409" cy="19335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99DFB-19A7-8D36-80D9-F42AA6444F94}"/>
                </a:ext>
              </a:extLst>
            </p:cNvPr>
            <p:cNvSpPr/>
            <p:nvPr/>
          </p:nvSpPr>
          <p:spPr>
            <a:xfrm>
              <a:off x="1836821" y="2177592"/>
              <a:ext cx="224552" cy="1686832"/>
            </a:xfrm>
            <a:prstGeom prst="rect">
              <a:avLst/>
            </a:prstGeom>
            <a:effectLst>
              <a:softEdge rad="97902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074222-893E-0E0A-45B8-0B6A4E1410AB}"/>
                </a:ext>
              </a:extLst>
            </p:cNvPr>
            <p:cNvSpPr/>
            <p:nvPr/>
          </p:nvSpPr>
          <p:spPr>
            <a:xfrm>
              <a:off x="1677971" y="2036190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6BFB7-8B73-121C-15AF-06BB49978072}"/>
                </a:ext>
              </a:extLst>
            </p:cNvPr>
            <p:cNvSpPr/>
            <p:nvPr/>
          </p:nvSpPr>
          <p:spPr>
            <a:xfrm>
              <a:off x="1628585" y="3602115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95A2E-170D-ECD4-0C50-6801158F2E6D}"/>
              </a:ext>
            </a:extLst>
          </p:cNvPr>
          <p:cNvSpPr txBox="1"/>
          <p:nvPr/>
        </p:nvSpPr>
        <p:spPr>
          <a:xfrm>
            <a:off x="962895" y="4436143"/>
            <a:ext cx="113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ionization in tracker cell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A7C88-48D9-D248-D0FB-F02E5F062E94}"/>
              </a:ext>
            </a:extLst>
          </p:cNvPr>
          <p:cNvSpPr txBox="1"/>
          <p:nvPr/>
        </p:nvSpPr>
        <p:spPr>
          <a:xfrm>
            <a:off x="2277910" y="540782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Calo Hit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141E4A-8F96-42C7-158B-BD6067B95D70}"/>
              </a:ext>
            </a:extLst>
          </p:cNvPr>
          <p:cNvCxnSpPr>
            <a:cxnSpLocks/>
          </p:cNvCxnSpPr>
          <p:nvPr/>
        </p:nvCxnSpPr>
        <p:spPr>
          <a:xfrm>
            <a:off x="6112414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5250DE-3FD3-6E24-7021-0274E1968D40}"/>
              </a:ext>
            </a:extLst>
          </p:cNvPr>
          <p:cNvSpPr txBox="1"/>
          <p:nvPr/>
        </p:nvSpPr>
        <p:spPr>
          <a:xfrm>
            <a:off x="5618851" y="5357581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Signal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EFA45-503C-1787-1479-46073204810F}"/>
              </a:ext>
            </a:extLst>
          </p:cNvPr>
          <p:cNvSpPr txBox="1"/>
          <p:nvPr/>
        </p:nvSpPr>
        <p:spPr>
          <a:xfrm>
            <a:off x="8467311" y="5352500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A1FA2F-C818-6AFD-6B21-9C177B3F327E}"/>
              </a:ext>
            </a:extLst>
          </p:cNvPr>
          <p:cNvCxnSpPr>
            <a:cxnSpLocks/>
          </p:cNvCxnSpPr>
          <p:nvPr/>
        </p:nvCxnSpPr>
        <p:spPr>
          <a:xfrm>
            <a:off x="8842260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605C9-936B-3133-3271-8926E3ED2F74}"/>
              </a:ext>
            </a:extLst>
          </p:cNvPr>
          <p:cNvCxnSpPr>
            <a:cxnSpLocks/>
          </p:cNvCxnSpPr>
          <p:nvPr/>
        </p:nvCxnSpPr>
        <p:spPr>
          <a:xfrm>
            <a:off x="9816502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CC4653-915B-547F-0C82-33A7620C0452}"/>
              </a:ext>
            </a:extLst>
          </p:cNvPr>
          <p:cNvSpPr txBox="1"/>
          <p:nvPr/>
        </p:nvSpPr>
        <p:spPr>
          <a:xfrm>
            <a:off x="9515145" y="533870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2</a:t>
            </a:r>
          </a:p>
        </p:txBody>
      </p:sp>
      <p:pic>
        <p:nvPicPr>
          <p:cNvPr id="44" name="Picture 43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F94986-7BAB-D7F5-A340-692F3C28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16" y="1089243"/>
            <a:ext cx="4840495" cy="190456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BD77C-2EB4-57A8-85F7-6DE27809FE1C}"/>
              </a:ext>
            </a:extLst>
          </p:cNvPr>
          <p:cNvCxnSpPr>
            <a:cxnSpLocks/>
          </p:cNvCxnSpPr>
          <p:nvPr/>
        </p:nvCxnSpPr>
        <p:spPr>
          <a:xfrm>
            <a:off x="5835501" y="4068295"/>
            <a:ext cx="12063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020564-0F77-866F-8462-E704A97D76FD}"/>
              </a:ext>
            </a:extLst>
          </p:cNvPr>
          <p:cNvSpPr txBox="1"/>
          <p:nvPr/>
        </p:nvSpPr>
        <p:spPr>
          <a:xfrm>
            <a:off x="5835501" y="3529578"/>
            <a:ext cx="150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Vertical movement of plasma ‘begins’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F1EEC-2981-8239-29C3-FFF1B26009CE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55840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0B4CE6E-BE8B-4567-F84D-8A07BBF05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/>
          <a:stretch/>
        </p:blipFill>
        <p:spPr>
          <a:xfrm>
            <a:off x="522294" y="1253765"/>
            <a:ext cx="4298840" cy="3899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32844-327E-D566-9DCB-DA5C652169DE}"/>
              </a:ext>
            </a:extLst>
          </p:cNvPr>
          <p:cNvSpPr txBox="1"/>
          <p:nvPr/>
        </p:nvSpPr>
        <p:spPr>
          <a:xfrm>
            <a:off x="2219217" y="51617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F8312-09FC-0853-026A-C53639509713}"/>
              </a:ext>
            </a:extLst>
          </p:cNvPr>
          <p:cNvSpPr txBox="1"/>
          <p:nvPr/>
        </p:nvSpPr>
        <p:spPr>
          <a:xfrm rot="16200000">
            <a:off x="-336845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16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change in prop time with drift time</a:t>
            </a:r>
          </a:p>
        </p:txBody>
      </p:sp>
      <p:pic>
        <p:nvPicPr>
          <p:cNvPr id="18" name="Picture 17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AFA3C45C-9BF2-641A-EC90-E7A8C7D6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461180" y="1253765"/>
            <a:ext cx="4298840" cy="3886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198092" y="51534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642030" y="2841136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89954-6E5B-89B4-1B23-D49424E7C0F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83928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18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to Prop time dependance on drift radius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895322" y="505345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Radius (mm)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949807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pic>
        <p:nvPicPr>
          <p:cNvPr id="2" name="Picture 1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264CC30-E45F-4F26-D923-6747CE7C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54" y="1078704"/>
            <a:ext cx="4828999" cy="3991655"/>
          </a:xfrm>
          <a:prstGeom prst="rect">
            <a:avLst/>
          </a:prstGeom>
        </p:spPr>
      </p:pic>
      <p:pic>
        <p:nvPicPr>
          <p:cNvPr id="9" name="Picture 8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84E8AA2F-9AF7-F28B-D03D-289CA6A7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19269" y="1061649"/>
            <a:ext cx="4298840" cy="38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639C-CCAC-8B14-F85F-1A788C4E2D38}"/>
              </a:ext>
            </a:extLst>
          </p:cNvPr>
          <p:cNvSpPr txBox="1"/>
          <p:nvPr/>
        </p:nvSpPr>
        <p:spPr>
          <a:xfrm>
            <a:off x="2356181" y="4961288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F83D9-EB50-4CED-39AA-4128BC76FF13}"/>
              </a:ext>
            </a:extLst>
          </p:cNvPr>
          <p:cNvSpPr txBox="1"/>
          <p:nvPr/>
        </p:nvSpPr>
        <p:spPr>
          <a:xfrm rot="16200000">
            <a:off x="-199881" y="2649020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2EF59-88C6-8255-CEEA-C4F4B75B2FD4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405418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 descr="A graph with lines on it&#10;&#10;Description automatically generated">
            <a:extLst>
              <a:ext uri="{FF2B5EF4-FFF2-40B4-BE49-F238E27FC236}">
                <a16:creationId xmlns:a16="http://schemas.microsoft.com/office/drawing/2014/main" id="{A297755E-56F4-8A7C-3E21-0AA26DE58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1" y="1074905"/>
            <a:ext cx="3833516" cy="3266822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226" y="1095591"/>
            <a:ext cx="3366003" cy="3479502"/>
          </a:xfrm>
          <a:prstGeom prst="rect">
            <a:avLst/>
          </a:prstGeom>
        </p:spPr>
      </p:pic>
      <p:pic>
        <p:nvPicPr>
          <p:cNvPr id="11" name="Picture 10" descr="A blue dotted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90DEADC6-B07F-3E8F-D4C6-0A415159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826" y="1181389"/>
            <a:ext cx="3719835" cy="3266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6EA418-7A47-623D-5A12-F54220E35396}"/>
              </a:ext>
            </a:extLst>
          </p:cNvPr>
          <p:cNvSpPr txBox="1"/>
          <p:nvPr/>
        </p:nvSpPr>
        <p:spPr>
          <a:xfrm>
            <a:off x="675462" y="4486650"/>
            <a:ext cx="288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events for each drift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7B652-B375-6724-42FB-8BD3EDA48461}"/>
              </a:ext>
            </a:extLst>
          </p:cNvPr>
          <p:cNvSpPr txBox="1"/>
          <p:nvPr/>
        </p:nvSpPr>
        <p:spPr>
          <a:xfrm>
            <a:off x="5064611" y="4537374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prop vs drift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42893-A27E-E089-DBDC-5D21C0384F90}"/>
              </a:ext>
            </a:extLst>
          </p:cNvPr>
          <p:cNvSpPr txBox="1"/>
          <p:nvPr/>
        </p:nvSpPr>
        <p:spPr>
          <a:xfrm>
            <a:off x="9045627" y="4514950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prop vs drift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1C9818-3B04-5610-4F38-C3B40C495F03}"/>
              </a:ext>
            </a:extLst>
          </p:cNvPr>
          <p:cNvCxnSpPr/>
          <p:nvPr/>
        </p:nvCxnSpPr>
        <p:spPr>
          <a:xfrm flipH="1">
            <a:off x="9565341" y="2429435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4E67CE-5447-54FF-48A9-7A6FDD25BCB1}"/>
              </a:ext>
            </a:extLst>
          </p:cNvPr>
          <p:cNvSpPr txBox="1"/>
          <p:nvPr/>
        </p:nvSpPr>
        <p:spPr>
          <a:xfrm>
            <a:off x="8994896" y="2134402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4EABF8-C7DF-5590-728F-D40339AB1861}"/>
              </a:ext>
            </a:extLst>
          </p:cNvPr>
          <p:cNvCxnSpPr>
            <a:cxnSpLocks/>
          </p:cNvCxnSpPr>
          <p:nvPr/>
        </p:nvCxnSpPr>
        <p:spPr>
          <a:xfrm flipH="1">
            <a:off x="10466598" y="1972235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21227E-8B7C-2D79-5505-BB69F7F18DDE}"/>
              </a:ext>
            </a:extLst>
          </p:cNvPr>
          <p:cNvSpPr txBox="1"/>
          <p:nvPr/>
        </p:nvSpPr>
        <p:spPr>
          <a:xfrm>
            <a:off x="9887501" y="1605243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E51BB7-1667-83E4-4DF1-4759D6D756CB}"/>
              </a:ext>
            </a:extLst>
          </p:cNvPr>
          <p:cNvCxnSpPr/>
          <p:nvPr/>
        </p:nvCxnSpPr>
        <p:spPr>
          <a:xfrm flipH="1">
            <a:off x="5807745" y="2139752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CE09DE-5A6F-2B8B-5C95-6D1E84C2A950}"/>
              </a:ext>
            </a:extLst>
          </p:cNvPr>
          <p:cNvSpPr txBox="1"/>
          <p:nvPr/>
        </p:nvSpPr>
        <p:spPr>
          <a:xfrm>
            <a:off x="5237300" y="1844719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7B850C-0BD9-F323-C06E-A0F272215CDF}"/>
              </a:ext>
            </a:extLst>
          </p:cNvPr>
          <p:cNvCxnSpPr>
            <a:cxnSpLocks/>
          </p:cNvCxnSpPr>
          <p:nvPr/>
        </p:nvCxnSpPr>
        <p:spPr>
          <a:xfrm flipH="1">
            <a:off x="6709002" y="1682552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314720-B413-5E76-F89A-560FE3FD7D03}"/>
              </a:ext>
            </a:extLst>
          </p:cNvPr>
          <p:cNvSpPr txBox="1"/>
          <p:nvPr/>
        </p:nvSpPr>
        <p:spPr>
          <a:xfrm>
            <a:off x="6129905" y="1315560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B42204-4150-8890-62C7-B21DBD029232}"/>
              </a:ext>
            </a:extLst>
          </p:cNvPr>
          <p:cNvCxnSpPr>
            <a:cxnSpLocks/>
          </p:cNvCxnSpPr>
          <p:nvPr/>
        </p:nvCxnSpPr>
        <p:spPr>
          <a:xfrm flipH="1">
            <a:off x="8828380" y="2043954"/>
            <a:ext cx="76928" cy="9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EBC143-08E5-CCE2-7110-9F06BB1B732E}"/>
              </a:ext>
            </a:extLst>
          </p:cNvPr>
          <p:cNvSpPr txBox="1"/>
          <p:nvPr/>
        </p:nvSpPr>
        <p:spPr>
          <a:xfrm>
            <a:off x="8652111" y="1497814"/>
            <a:ext cx="97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Noise/</a:t>
            </a:r>
            <a:r>
              <a:rPr lang="en-US" sz="1400" dirty="0" err="1"/>
              <a:t>lowcount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D80681-2E86-A5FE-031C-BD6A6D54BB8F}"/>
              </a:ext>
            </a:extLst>
          </p:cNvPr>
          <p:cNvCxnSpPr>
            <a:cxnSpLocks/>
          </p:cNvCxnSpPr>
          <p:nvPr/>
        </p:nvCxnSpPr>
        <p:spPr>
          <a:xfrm flipV="1">
            <a:off x="11137842" y="2716832"/>
            <a:ext cx="0" cy="54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D2F836-25BD-259B-0BAE-413878DEEB39}"/>
              </a:ext>
            </a:extLst>
          </p:cNvPr>
          <p:cNvSpPr txBox="1"/>
          <p:nvPr/>
        </p:nvSpPr>
        <p:spPr>
          <a:xfrm>
            <a:off x="10620650" y="3288802"/>
            <a:ext cx="89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Flat/low count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C757D-00B0-8D19-D181-5C99C6BDE1EF}"/>
              </a:ext>
            </a:extLst>
          </p:cNvPr>
          <p:cNvSpPr txBox="1"/>
          <p:nvPr/>
        </p:nvSpPr>
        <p:spPr>
          <a:xfrm>
            <a:off x="3941718" y="5310979"/>
            <a:ext cx="483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 caused by avalanche forming by ground wire?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4327A1-1E17-7EC8-5D6B-423B07F33D97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401208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</p:spTree>
    <p:extLst>
      <p:ext uri="{BB962C8B-B14F-4D97-AF65-F5344CB8AC3E}">
        <p14:creationId xmlns:p14="http://schemas.microsoft.com/office/powerpoint/2010/main" val="34735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20</a:t>
            </a:fld>
            <a:endParaRPr lang="en-US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C91DE58-A28D-A3F2-387D-425A4966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8"/>
          <a:stretch/>
        </p:blipFill>
        <p:spPr>
          <a:xfrm>
            <a:off x="561122" y="893908"/>
            <a:ext cx="4914454" cy="29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BF220-DE75-8454-8C3F-77C78EC17B64}"/>
              </a:ext>
            </a:extLst>
          </p:cNvPr>
          <p:cNvSpPr txBox="1"/>
          <p:nvPr/>
        </p:nvSpPr>
        <p:spPr>
          <a:xfrm>
            <a:off x="254089" y="4055848"/>
            <a:ext cx="5994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explain this shift?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does the plasma start to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plasma start moving at time 1 or 2 or </a:t>
            </a:r>
            <a:r>
              <a:rPr lang="en-US" dirty="0" err="1"/>
              <a:t>inbetween</a:t>
            </a:r>
            <a:r>
              <a:rPr lang="en-US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6332543" y="1443541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/>
          <p:nvPr/>
        </p:nvCxnSpPr>
        <p:spPr>
          <a:xfrm>
            <a:off x="7159158" y="1582911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00B14A-7951-47A5-CC5B-0823750AAB3A}"/>
              </a:ext>
            </a:extLst>
          </p:cNvPr>
          <p:cNvSpPr txBox="1"/>
          <p:nvPr/>
        </p:nvSpPr>
        <p:spPr>
          <a:xfrm>
            <a:off x="6693816" y="1256302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7264011" y="1874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7707926" y="2955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6332543" y="3429000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10581520" y="343093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6332543" y="2338123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6180818" y="2332094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7519430" y="2281362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6377639" y="3643962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758879-DE74-A2E9-DCF7-1C7AD15C6B77}"/>
              </a:ext>
            </a:extLst>
          </p:cNvPr>
          <p:cNvSpPr txBox="1"/>
          <p:nvPr/>
        </p:nvSpPr>
        <p:spPr>
          <a:xfrm>
            <a:off x="620785" y="5427677"/>
            <a:ext cx="806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mismatch between the time the plasma starts to move and our t0 causes this shift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64370A-7326-75E1-267A-58FBBBBE6F50}"/>
              </a:ext>
            </a:extLst>
          </p:cNvPr>
          <p:cNvSpPr/>
          <p:nvPr/>
        </p:nvSpPr>
        <p:spPr>
          <a:xfrm>
            <a:off x="1392573" y="1443541"/>
            <a:ext cx="1233182" cy="163521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1A2660-0A37-1653-3E78-5175CE7006F4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784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does the plasma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9960A-EB2A-7C77-929E-35E08D4C187F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88376D-12D2-EB78-8600-ECA5E45BD9C2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7947A9ED-F47D-6949-B0B1-A346269E7BA1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95A0F4-4017-BBCE-3BBC-6897CD357D30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4DB3E-8980-79DA-82EA-FD2224C93A1D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83F683-EB4A-5A6B-421C-104754C5F61E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ABB52AAC-1FC1-8EEA-4431-1E476F327409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7D38A8-38AC-1B58-7CBC-FE653E9B42B8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C9BC59-FDCD-C87E-0B27-F11D10E5E33F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963358-4F5D-60E9-6F5C-9253B64D32A9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A49A5-8058-C401-EBD3-62D007B97134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498C02-B697-C1CF-53AC-E68204001E89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12D8EC-69DB-B64B-14B9-B7555EBE9456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689193-7346-B636-5534-A264EDF1C5DD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4FE85-3FD4-DFE9-0D14-3AD64E6F1327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40F28374-B7C1-55F2-5E88-2EE488E2348A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4A17ED-28D0-B9C0-1C34-D8CD436BABB7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B047C1-35C9-8A35-1971-DA0569639CB4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CF55FE2-6229-ADDF-AB90-5EC56FB162E9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4F4206-E782-F881-F033-4A3275F33AEE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0B71B8-B359-EB39-9709-8C4D4744B1E9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2E81E47E-1679-D85E-383C-D2C95D07F12A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1D9ADE2-42F2-DBD2-9A42-6E09FB8EA49E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B4D63C-CB1A-362D-2DB0-11609A1A8979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5-point Star 141">
            <a:extLst>
              <a:ext uri="{FF2B5EF4-FFF2-40B4-BE49-F238E27FC236}">
                <a16:creationId xmlns:a16="http://schemas.microsoft.com/office/drawing/2014/main" id="{93D09A73-90A9-74CE-DDA8-6484FC0AAF37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5A032FF-EDFF-3C54-ADF4-C5BEADB872BD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1B293C2-58E7-3B2B-BAC0-CF233A50E139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F13C98B-F017-BBD1-3350-213A3FF31086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62CD4-BB2D-A059-0C75-7104CD722D6B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54" name="5-point Star 153">
            <a:extLst>
              <a:ext uri="{FF2B5EF4-FFF2-40B4-BE49-F238E27FC236}">
                <a16:creationId xmlns:a16="http://schemas.microsoft.com/office/drawing/2014/main" id="{A3A0456F-C22E-AC0A-9AC8-BA6908D5F517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D3CB640-9CB6-4290-B8BE-2801A2F513A6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D4A37C-B1EB-710F-13B8-0F095CF6E1D8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9537509-3F71-4DFA-CD34-4C7C1EB4D5BA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5-point Star 189">
            <a:extLst>
              <a:ext uri="{FF2B5EF4-FFF2-40B4-BE49-F238E27FC236}">
                <a16:creationId xmlns:a16="http://schemas.microsoft.com/office/drawing/2014/main" id="{3ACE61E2-549C-D737-9369-FDC18E792980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1A1368F-3FB0-B3DB-7A98-0901F50007A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5-point Star 192">
            <a:extLst>
              <a:ext uri="{FF2B5EF4-FFF2-40B4-BE49-F238E27FC236}">
                <a16:creationId xmlns:a16="http://schemas.microsoft.com/office/drawing/2014/main" id="{A6EEB263-F82B-DD6E-7910-20202A9514FA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A0514D6-5D7B-CCAC-F1E0-FDC06F6506EE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0412EE60-42C1-7A41-BDE9-66CD4BAD3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257F7AB2-9EC2-61A6-2066-4283C9F85F5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89889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22</a:t>
            </a:fld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B7795-D66D-5890-1372-23B53EDC7FEF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62BDF2-EA4A-6392-CE02-21D767C6BBDB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FEDE100-442E-3700-4B3F-7308B56BE58E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E8B859-1566-8E3F-AF6A-5EF875EBC91A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FED152B-C2F0-82EA-974C-EE95A0763179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1908B503-AAE5-5AA1-9A6A-C4857171846A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B3723B75-A261-F124-FCD2-53CE747D667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8A49BB-19C5-BD36-AE42-587FE3329119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19A52D2-2AC3-1515-D8A7-30F6C40838D2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D3A6B6F-0F9F-AE60-75F2-18F2BCE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3C95AB-EEFB-32B2-711F-696B30C51BC5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CEF7BFC-5C1D-79D9-336D-F24E897177FF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33794E7-4DE7-7AFE-A920-F253A878F0F4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C1D47172-FFA6-AB01-E16A-0F5964A04EBC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651053EA-0992-9C65-0479-0B6AD00E1C0D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259B059B-6093-78B3-F942-EE08E8B610FA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1BE25E8-5E99-5EE3-967B-6959EBFB3F20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04A0A8-596E-1EA5-67A1-3B8326668896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9B009-9F54-D13A-DB4E-DE72DE8D082C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41E8F8-AE9E-3267-15A4-EE252F5DC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945E1CA-19E1-75A6-2267-3286780EFF6C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DBEE4BC-2DB8-0916-24E4-82EA95905E17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944899-AE72-C40B-D3AC-3DB6A6CB61ED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336EBA-4961-EDB2-38A9-51DF510302E0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DFB46C4-F976-6706-0C0F-2073785ECDD3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EB1987B-C69C-FD0F-5926-0E9A5CE3FBF4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79B2226D-B8DB-21F2-CF00-4BCA32B8623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BB372B-4083-3BF9-91B0-0802C968F39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75543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09815"/>
            <a:ext cx="5001136" cy="2204896"/>
            <a:chOff x="497470" y="4715863"/>
            <a:chExt cx="5390545" cy="26255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250409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632710" y="5133454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68" y="4715863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794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1400" dirty="0"/>
                  <a:t> now also depends on drift radius! (because of deceleration at the start)</a:t>
                </a:r>
              </a:p>
              <a:p>
                <a:r>
                  <a:rPr lang="en-US" sz="1400" dirty="0"/>
                  <a:t>This could cause an overall increase in prop time with radius!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blipFill>
                <a:blip r:embed="rId8"/>
                <a:stretch>
                  <a:fillRect l="-207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4FD909-BF50-F3BB-3829-960B13A13946}"/>
              </a:ext>
            </a:extLst>
          </p:cNvPr>
          <p:cNvCxnSpPr>
            <a:cxnSpLocks/>
          </p:cNvCxnSpPr>
          <p:nvPr/>
        </p:nvCxnSpPr>
        <p:spPr>
          <a:xfrm>
            <a:off x="10098827" y="777702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3B4E2-A01D-9D35-8FA0-C226E5C93525}"/>
              </a:ext>
            </a:extLst>
          </p:cNvPr>
          <p:cNvCxnSpPr>
            <a:cxnSpLocks/>
          </p:cNvCxnSpPr>
          <p:nvPr/>
        </p:nvCxnSpPr>
        <p:spPr>
          <a:xfrm>
            <a:off x="10604688" y="241219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3F7A582-D4D7-E563-D2B9-0FD6F1071A7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49" name="Picture 4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022433D3-27C4-0CA9-F405-5BF5AD283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50" name="Picture 49" descr="A graph with a line going up&#10;&#10;Description automatically generated">
            <a:extLst>
              <a:ext uri="{FF2B5EF4-FFF2-40B4-BE49-F238E27FC236}">
                <a16:creationId xmlns:a16="http://schemas.microsoft.com/office/drawing/2014/main" id="{FE7D9EF2-8129-7926-FFFB-92584417E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EB25C33-1DBC-FFF9-72A6-FAD2E071840B}"/>
              </a:ext>
            </a:extLst>
          </p:cNvPr>
          <p:cNvSpPr/>
          <p:nvPr/>
        </p:nvSpPr>
        <p:spPr>
          <a:xfrm>
            <a:off x="6803304" y="2685357"/>
            <a:ext cx="781784" cy="14757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82C2CA-6521-ABE7-5BA5-D34288E57434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396199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405814" y="1329406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>
            <a:cxnSpLocks/>
          </p:cNvCxnSpPr>
          <p:nvPr/>
        </p:nvCxnSpPr>
        <p:spPr>
          <a:xfrm>
            <a:off x="1229230" y="1753004"/>
            <a:ext cx="755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1337282" y="1760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1781197" y="2841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405814" y="3314865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4654791" y="331680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405814" y="2223988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254089" y="2217959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1592701" y="2167227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450910" y="3529827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CF72F-9E91-C2B8-2AE9-9C5D0A9637E0}"/>
              </a:ext>
            </a:extLst>
          </p:cNvPr>
          <p:cNvSpPr txBox="1"/>
          <p:nvPr/>
        </p:nvSpPr>
        <p:spPr>
          <a:xfrm>
            <a:off x="6098796" y="1434517"/>
            <a:ext cx="583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 from this: Plasma forms at 1 but moves slowly until it reaches the anode wire seems most likely scenario</a:t>
            </a:r>
          </a:p>
          <a:p>
            <a:endParaRPr lang="en-US" dirty="0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220BBD89-4E4E-AF1F-084F-1E4C2958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849" y="2303720"/>
            <a:ext cx="4387047" cy="34795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28810-17FC-B528-A757-20904CAB8A1B}"/>
              </a:ext>
            </a:extLst>
          </p:cNvPr>
          <p:cNvCxnSpPr/>
          <p:nvPr/>
        </p:nvCxnSpPr>
        <p:spPr>
          <a:xfrm flipH="1">
            <a:off x="8355947" y="3486022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A2D420-786C-705A-A290-920649B48342}"/>
              </a:ext>
            </a:extLst>
          </p:cNvPr>
          <p:cNvSpPr txBox="1"/>
          <p:nvPr/>
        </p:nvSpPr>
        <p:spPr>
          <a:xfrm>
            <a:off x="8052004" y="3037177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/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706D3B-28ED-1B77-D421-8AD2E6374B48}"/>
              </a:ext>
            </a:extLst>
          </p:cNvPr>
          <p:cNvCxnSpPr>
            <a:cxnSpLocks/>
          </p:cNvCxnSpPr>
          <p:nvPr/>
        </p:nvCxnSpPr>
        <p:spPr>
          <a:xfrm>
            <a:off x="1984707" y="1753004"/>
            <a:ext cx="274179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8A97B-7627-3FF6-73D3-AFE297A375F3}"/>
              </a:ext>
            </a:extLst>
          </p:cNvPr>
          <p:cNvSpPr txBox="1"/>
          <p:nvPr/>
        </p:nvSpPr>
        <p:spPr>
          <a:xfrm>
            <a:off x="1200339" y="1252042"/>
            <a:ext cx="99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Plasma accelerates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4E085B-1149-CD68-4409-19C918EF7589}"/>
              </a:ext>
            </a:extLst>
          </p:cNvPr>
          <p:cNvSpPr txBox="1"/>
          <p:nvPr/>
        </p:nvSpPr>
        <p:spPr>
          <a:xfrm>
            <a:off x="2379433" y="1436804"/>
            <a:ext cx="250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constant speed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A4082-BCA2-4206-A9DC-CA75159EBF99}"/>
              </a:ext>
            </a:extLst>
          </p:cNvPr>
          <p:cNvCxnSpPr/>
          <p:nvPr/>
        </p:nvCxnSpPr>
        <p:spPr>
          <a:xfrm flipV="1">
            <a:off x="7643767" y="4285567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B45B4F-2C59-C6CB-E499-D086335FF59B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321780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How do we correct for the time offset/slow speed?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59467A1F-AB08-2CB7-836E-5FACCE5E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9971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9F6E9-E66D-F1D1-0A71-36CD9EE58BC0}"/>
              </a:ext>
            </a:extLst>
          </p:cNvPr>
          <p:cNvSpPr txBox="1"/>
          <p:nvPr/>
        </p:nvSpPr>
        <p:spPr>
          <a:xfrm>
            <a:off x="1107347" y="4538444"/>
            <a:ext cx="9258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full 3D plasma movement in comparable way to drift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model to estimate the offset for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Study affect of drift time with changing threshold (have contacted Manchester for tracker prototype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C5306-2092-772C-4415-B6A93ACFDB08}"/>
              </a:ext>
            </a:extLst>
          </p:cNvPr>
          <p:cNvSpPr txBox="1"/>
          <p:nvPr/>
        </p:nvSpPr>
        <p:spPr>
          <a:xfrm>
            <a:off x="7131407" y="2191720"/>
            <a:ext cx="1346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HEED++</a:t>
            </a:r>
          </a:p>
          <a:p>
            <a:r>
              <a:rPr lang="en-GB" dirty="0">
                <a:solidFill>
                  <a:srgbClr val="3333B2"/>
                </a:solidFill>
                <a:latin typeface="CMR10"/>
              </a:rPr>
              <a:t>Garfield</a:t>
            </a:r>
          </a:p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Geant4 </a:t>
            </a:r>
            <a:endParaRPr lang="en-GB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1838F-4B2C-604B-0124-01ABDFD19E97}"/>
              </a:ext>
            </a:extLst>
          </p:cNvPr>
          <p:cNvSpPr txBox="1"/>
          <p:nvPr/>
        </p:nvSpPr>
        <p:spPr>
          <a:xfrm>
            <a:off x="7131407" y="1880500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err="1"/>
              <a:t>Softwares</a:t>
            </a:r>
            <a:r>
              <a:rPr lang="en-US" sz="1400" u="sng" dirty="0"/>
              <a:t> could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B5BDD-D9B9-5C0C-097F-FBAFBA465A4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3836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2" y="990805"/>
            <a:ext cx="4387047" cy="3479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688C2-DB14-A4A2-F077-CF67165F9C25}"/>
              </a:ext>
            </a:extLst>
          </p:cNvPr>
          <p:cNvSpPr txBox="1"/>
          <p:nvPr/>
        </p:nvSpPr>
        <p:spPr>
          <a:xfrm>
            <a:off x="4688542" y="1222769"/>
            <a:ext cx="58099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 simple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anode timestamp value is before plasma starts to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increase in prop time is caused by simple delayed start of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Correct each timestamp by a small amount to account for the offset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A8B62-EB2B-62D7-CFC3-836CEBAECFF3}"/>
              </a:ext>
            </a:extLst>
          </p:cNvPr>
          <p:cNvCxnSpPr/>
          <p:nvPr/>
        </p:nvCxnSpPr>
        <p:spPr>
          <a:xfrm flipV="1">
            <a:off x="1187885" y="2967318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75160E-3E12-E310-CAE9-703933F033F3}"/>
              </a:ext>
            </a:extLst>
          </p:cNvPr>
          <p:cNvCxnSpPr/>
          <p:nvPr/>
        </p:nvCxnSpPr>
        <p:spPr>
          <a:xfrm flipH="1">
            <a:off x="1877310" y="2173107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588835-988C-6705-294B-BB123B4FA3BF}"/>
              </a:ext>
            </a:extLst>
          </p:cNvPr>
          <p:cNvSpPr txBox="1"/>
          <p:nvPr/>
        </p:nvSpPr>
        <p:spPr>
          <a:xfrm>
            <a:off x="1573367" y="1724262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660DC17E-926A-BA18-244D-DF36BD20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650678"/>
            <a:ext cx="3169568" cy="3189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371819-9820-61F5-95BD-495FA2E7D3C4}"/>
              </a:ext>
            </a:extLst>
          </p:cNvPr>
          <p:cNvSpPr txBox="1"/>
          <p:nvPr/>
        </p:nvSpPr>
        <p:spPr>
          <a:xfrm>
            <a:off x="5927621" y="397880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9FD3E-E481-92F5-69FD-45C136736EEE}"/>
              </a:ext>
            </a:extLst>
          </p:cNvPr>
          <p:cNvSpPr txBox="1"/>
          <p:nvPr/>
        </p:nvSpPr>
        <p:spPr>
          <a:xfrm>
            <a:off x="7953627" y="588029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8D7E8-3198-3ABA-935A-08F5CF02B387}"/>
              </a:ext>
            </a:extLst>
          </p:cNvPr>
          <p:cNvSpPr txBox="1"/>
          <p:nvPr/>
        </p:nvSpPr>
        <p:spPr>
          <a:xfrm>
            <a:off x="9901786" y="2760731"/>
            <a:ext cx="207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Red:y</a:t>
            </a:r>
            <a:r>
              <a:rPr lang="en-US" sz="1400" dirty="0"/>
              <a:t>=x</a:t>
            </a:r>
          </a:p>
          <a:p>
            <a:r>
              <a:rPr lang="en-US" sz="1400" dirty="0" err="1"/>
              <a:t>Green:corrected</a:t>
            </a:r>
            <a:r>
              <a:rPr lang="en-US" sz="1400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/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blipFill>
                <a:blip r:embed="rId4"/>
                <a:stretch>
                  <a:fillRect l="-3636" t="-2500" r="-90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/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blipFill>
                <a:blip r:embed="rId5"/>
                <a:stretch>
                  <a:fillRect l="-1630" t="-2326" r="-543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/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E708CFA-74D9-5E62-A73D-1FC2CD0F9445}"/>
              </a:ext>
            </a:extLst>
          </p:cNvPr>
          <p:cNvSpPr txBox="1"/>
          <p:nvPr/>
        </p:nvSpPr>
        <p:spPr>
          <a:xfrm>
            <a:off x="400447" y="5398446"/>
            <a:ext cx="5640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Under these assumptions we are consistently underestimating our z values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D6EC8-6B9D-20A0-D9D7-FA2951AA68A9}"/>
              </a:ext>
            </a:extLst>
          </p:cNvPr>
          <p:cNvSpPr txBox="1"/>
          <p:nvPr/>
        </p:nvSpPr>
        <p:spPr>
          <a:xfrm>
            <a:off x="413552" y="5773211"/>
            <a:ext cx="8000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Minimum on vertical position due to effect ~ 5% (effect we see is min error the unknown is probably larger)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CC9A82-DD10-9D2F-6839-EA160762C915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455776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Other things working 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27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1B9EB5-BDB8-D549-79E6-EE7E74F714CF}"/>
              </a:ext>
            </a:extLst>
          </p:cNvPr>
          <p:cNvSpPr/>
          <p:nvPr/>
        </p:nvSpPr>
        <p:spPr>
          <a:xfrm>
            <a:off x="7082115" y="1761179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24EC1-8846-752B-9789-C46F7126E3EC}"/>
              </a:ext>
            </a:extLst>
          </p:cNvPr>
          <p:cNvCxnSpPr>
            <a:cxnSpLocks/>
          </p:cNvCxnSpPr>
          <p:nvPr/>
        </p:nvCxnSpPr>
        <p:spPr>
          <a:xfrm flipV="1">
            <a:off x="7125042" y="1311814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E4D2C7B-7BB0-542F-8BEF-D3308CDBE5C5}"/>
              </a:ext>
            </a:extLst>
          </p:cNvPr>
          <p:cNvSpPr/>
          <p:nvPr/>
        </p:nvSpPr>
        <p:spPr>
          <a:xfrm>
            <a:off x="8254679" y="1289118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F58D3B-D950-6169-C158-10F513B07EFA}"/>
              </a:ext>
            </a:extLst>
          </p:cNvPr>
          <p:cNvSpPr/>
          <p:nvPr/>
        </p:nvSpPr>
        <p:spPr>
          <a:xfrm>
            <a:off x="9410192" y="1955481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FDBAB6-6398-ABD0-2CEC-2D0C2EA95444}"/>
              </a:ext>
            </a:extLst>
          </p:cNvPr>
          <p:cNvSpPr/>
          <p:nvPr/>
        </p:nvSpPr>
        <p:spPr>
          <a:xfrm>
            <a:off x="10584955" y="204301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4CFFEB-762B-9E4D-DC7F-694C7BE58E60}"/>
              </a:ext>
            </a:extLst>
          </p:cNvPr>
          <p:cNvSpPr/>
          <p:nvPr/>
        </p:nvSpPr>
        <p:spPr>
          <a:xfrm>
            <a:off x="11630813" y="96840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E38C04-FB06-2F60-84E5-98D039EF179A}"/>
              </a:ext>
            </a:extLst>
          </p:cNvPr>
          <p:cNvCxnSpPr>
            <a:stCxn id="2" idx="4"/>
          </p:cNvCxnSpPr>
          <p:nvPr/>
        </p:nvCxnSpPr>
        <p:spPr>
          <a:xfrm>
            <a:off x="7160809" y="1917148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F6E936-4BCE-92B1-FE3A-9CDB2B1566F1}"/>
              </a:ext>
            </a:extLst>
          </p:cNvPr>
          <p:cNvCxnSpPr>
            <a:cxnSpLocks/>
          </p:cNvCxnSpPr>
          <p:nvPr/>
        </p:nvCxnSpPr>
        <p:spPr>
          <a:xfrm>
            <a:off x="8335866" y="1445087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1E4866-E0F9-CC70-08D7-D2FD51DBB6E9}"/>
              </a:ext>
            </a:extLst>
          </p:cNvPr>
          <p:cNvCxnSpPr>
            <a:cxnSpLocks/>
          </p:cNvCxnSpPr>
          <p:nvPr/>
        </p:nvCxnSpPr>
        <p:spPr>
          <a:xfrm>
            <a:off x="10661155" y="1556922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91EDF9-979F-3E58-21D3-030491162403}"/>
              </a:ext>
            </a:extLst>
          </p:cNvPr>
          <p:cNvCxnSpPr>
            <a:cxnSpLocks/>
          </p:cNvCxnSpPr>
          <p:nvPr/>
        </p:nvCxnSpPr>
        <p:spPr>
          <a:xfrm>
            <a:off x="11709507" y="1107125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0CF4ED-2DEA-EB17-EE88-2C1563B91960}"/>
              </a:ext>
            </a:extLst>
          </p:cNvPr>
          <p:cNvSpPr/>
          <p:nvPr/>
        </p:nvSpPr>
        <p:spPr>
          <a:xfrm>
            <a:off x="6918158" y="942482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2A84F-591D-4381-7E37-B0F30CE11E5E}"/>
              </a:ext>
            </a:extLst>
          </p:cNvPr>
          <p:cNvSpPr txBox="1"/>
          <p:nvPr/>
        </p:nvSpPr>
        <p:spPr>
          <a:xfrm>
            <a:off x="9054777" y="590213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DE8448-A53D-8B6C-5980-A43F39A38FE9}"/>
              </a:ext>
            </a:extLst>
          </p:cNvPr>
          <p:cNvSpPr txBox="1"/>
          <p:nvPr/>
        </p:nvSpPr>
        <p:spPr>
          <a:xfrm>
            <a:off x="7126670" y="187446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5E2E4D-33BB-608D-F7F8-546152AB530D}"/>
              </a:ext>
            </a:extLst>
          </p:cNvPr>
          <p:cNvSpPr txBox="1"/>
          <p:nvPr/>
        </p:nvSpPr>
        <p:spPr>
          <a:xfrm>
            <a:off x="8296024" y="15481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40908-0FB6-F427-BA1D-251991848DA7}"/>
              </a:ext>
            </a:extLst>
          </p:cNvPr>
          <p:cNvSpPr txBox="1"/>
          <p:nvPr/>
        </p:nvSpPr>
        <p:spPr>
          <a:xfrm>
            <a:off x="10588983" y="16738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1E09CA-5B7D-8BAF-9523-83B148D77A4B}"/>
              </a:ext>
            </a:extLst>
          </p:cNvPr>
          <p:cNvSpPr txBox="1"/>
          <p:nvPr/>
        </p:nvSpPr>
        <p:spPr>
          <a:xfrm>
            <a:off x="11443609" y="108417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B9140-287B-916F-12C3-1B7E991BD313}"/>
              </a:ext>
            </a:extLst>
          </p:cNvPr>
          <p:cNvSpPr txBox="1"/>
          <p:nvPr/>
        </p:nvSpPr>
        <p:spPr>
          <a:xfrm>
            <a:off x="9454747" y="171227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89FE8A-1AC9-CA93-A800-46D773A6BE83}"/>
              </a:ext>
            </a:extLst>
          </p:cNvPr>
          <p:cNvCxnSpPr>
            <a:cxnSpLocks/>
          </p:cNvCxnSpPr>
          <p:nvPr/>
        </p:nvCxnSpPr>
        <p:spPr>
          <a:xfrm flipH="1" flipV="1">
            <a:off x="9484126" y="1712502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C01CC33-CDD8-9B1C-D17D-2764D424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26" y="2453197"/>
            <a:ext cx="3681441" cy="3541273"/>
          </a:xfrm>
          <a:prstGeom prst="rect">
            <a:avLst/>
          </a:prstGeom>
        </p:spPr>
      </p:pic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4457D847-84C1-F247-83CB-F9B89D5E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970585" y="3065006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4E74A6-1399-151A-29E3-83F394F4D00A}"/>
              </a:ext>
            </a:extLst>
          </p:cNvPr>
          <p:cNvCxnSpPr>
            <a:cxnSpLocks/>
          </p:cNvCxnSpPr>
          <p:nvPr/>
        </p:nvCxnSpPr>
        <p:spPr>
          <a:xfrm flipV="1">
            <a:off x="3274141" y="3065006"/>
            <a:ext cx="1563800" cy="891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1AC89A23-F420-8F95-9FC2-65567368F1B9}"/>
              </a:ext>
            </a:extLst>
          </p:cNvPr>
          <p:cNvSpPr/>
          <p:nvPr/>
        </p:nvSpPr>
        <p:spPr>
          <a:xfrm>
            <a:off x="3401303" y="3114939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9902E1-5707-6B72-D358-F01EE7FE27F4}"/>
              </a:ext>
            </a:extLst>
          </p:cNvPr>
          <p:cNvSpPr txBox="1"/>
          <p:nvPr/>
        </p:nvSpPr>
        <p:spPr>
          <a:xfrm>
            <a:off x="3805064" y="3187916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78D93F-E415-0C13-307D-381284FA49C7}"/>
              </a:ext>
            </a:extLst>
          </p:cNvPr>
          <p:cNvSpPr txBox="1"/>
          <p:nvPr/>
        </p:nvSpPr>
        <p:spPr>
          <a:xfrm>
            <a:off x="572655" y="1237673"/>
            <a:ext cx="570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fitting code to test how different models affect our uncertainty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improved correction for vertical position effects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895219-B7F1-CFA5-8C31-8683AC81B4F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2092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4" grpId="0" animBg="1"/>
      <p:bldP spid="15" grpId="0" animBg="1"/>
      <p:bldP spid="28" grpId="0" animBg="1"/>
      <p:bldP spid="30" grpId="0"/>
      <p:bldP spid="31" grpId="0"/>
      <p:bldP spid="33" grpId="0"/>
      <p:bldP spid="34" grpId="0"/>
      <p:bldP spid="37" grpId="0"/>
      <p:bldP spid="38" grpId="0"/>
      <p:bldP spid="38" grpId="1"/>
      <p:bldP spid="43" grpId="0" animBg="1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3BFD2C-3E50-D651-5B90-0816E45AE3FC}"/>
              </a:ext>
            </a:extLst>
          </p:cNvPr>
          <p:cNvCxnSpPr/>
          <p:nvPr/>
        </p:nvCxnSpPr>
        <p:spPr>
          <a:xfrm>
            <a:off x="6171004" y="162535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5-point Star 8">
            <a:extLst>
              <a:ext uri="{FF2B5EF4-FFF2-40B4-BE49-F238E27FC236}">
                <a16:creationId xmlns:a16="http://schemas.microsoft.com/office/drawing/2014/main" id="{5505574F-BC66-F73C-4CCE-DA67031CAEC0}"/>
              </a:ext>
            </a:extLst>
          </p:cNvPr>
          <p:cNvSpPr/>
          <p:nvPr/>
        </p:nvSpPr>
        <p:spPr>
          <a:xfrm>
            <a:off x="6574000" y="80843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74C3D2-927C-9C45-3353-1BCC3066BD26}"/>
              </a:ext>
            </a:extLst>
          </p:cNvPr>
          <p:cNvCxnSpPr>
            <a:cxnSpLocks/>
          </p:cNvCxnSpPr>
          <p:nvPr/>
        </p:nvCxnSpPr>
        <p:spPr>
          <a:xfrm>
            <a:off x="6734255" y="945612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C46A9-600F-6F98-2AB5-221E0051A05F}"/>
              </a:ext>
            </a:extLst>
          </p:cNvPr>
          <p:cNvCxnSpPr>
            <a:cxnSpLocks/>
          </p:cNvCxnSpPr>
          <p:nvPr/>
        </p:nvCxnSpPr>
        <p:spPr>
          <a:xfrm flipH="1">
            <a:off x="6365040" y="981161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3E989F-9B6F-BFD3-9E16-38FC3EBAE2F8}"/>
              </a:ext>
            </a:extLst>
          </p:cNvPr>
          <p:cNvCxnSpPr>
            <a:cxnSpLocks/>
          </p:cNvCxnSpPr>
          <p:nvPr/>
        </p:nvCxnSpPr>
        <p:spPr>
          <a:xfrm>
            <a:off x="6820917" y="858266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0760B3-3299-6B0F-A459-648E2E8CFE60}"/>
              </a:ext>
            </a:extLst>
          </p:cNvPr>
          <p:cNvSpPr txBox="1"/>
          <p:nvPr/>
        </p:nvSpPr>
        <p:spPr>
          <a:xfrm>
            <a:off x="8528369" y="1592192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7088928-3091-EC5F-ACFB-2815476DD099}"/>
              </a:ext>
            </a:extLst>
          </p:cNvPr>
          <p:cNvSpPr/>
          <p:nvPr/>
        </p:nvSpPr>
        <p:spPr>
          <a:xfrm>
            <a:off x="7218221" y="111281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97237F-A634-A0D8-BE65-94386F508976}"/>
              </a:ext>
            </a:extLst>
          </p:cNvPr>
          <p:cNvCxnSpPr>
            <a:cxnSpLocks/>
          </p:cNvCxnSpPr>
          <p:nvPr/>
        </p:nvCxnSpPr>
        <p:spPr>
          <a:xfrm>
            <a:off x="7422315" y="1212080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27CC41-E6A2-2341-2FD3-7D9FDF31EA6D}"/>
              </a:ext>
            </a:extLst>
          </p:cNvPr>
          <p:cNvCxnSpPr>
            <a:cxnSpLocks/>
          </p:cNvCxnSpPr>
          <p:nvPr/>
        </p:nvCxnSpPr>
        <p:spPr>
          <a:xfrm>
            <a:off x="7378476" y="1289952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24E7D5-C061-2641-F468-152DC3420D49}"/>
              </a:ext>
            </a:extLst>
          </p:cNvPr>
          <p:cNvCxnSpPr>
            <a:cxnSpLocks/>
          </p:cNvCxnSpPr>
          <p:nvPr/>
        </p:nvCxnSpPr>
        <p:spPr>
          <a:xfrm flipH="1">
            <a:off x="7115075" y="1308290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02D7FADB-25DD-ED64-302E-5F453B1182E1}"/>
              </a:ext>
            </a:extLst>
          </p:cNvPr>
          <p:cNvSpPr/>
          <p:nvPr/>
        </p:nvSpPr>
        <p:spPr>
          <a:xfrm>
            <a:off x="7913509" y="130824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52D3E2-7BC2-FED7-5832-200043CFF4B0}"/>
              </a:ext>
            </a:extLst>
          </p:cNvPr>
          <p:cNvCxnSpPr>
            <a:cxnSpLocks/>
          </p:cNvCxnSpPr>
          <p:nvPr/>
        </p:nvCxnSpPr>
        <p:spPr>
          <a:xfrm>
            <a:off x="8100860" y="1445023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Content Placeholder 9" descr="Content Placeholder 9">
            <a:extLst>
              <a:ext uri="{FF2B5EF4-FFF2-40B4-BE49-F238E27FC236}">
                <a16:creationId xmlns:a16="http://schemas.microsoft.com/office/drawing/2014/main" id="{83C4AC75-90A7-67A4-7AA5-EB543F51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25812" y="2165111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7-point Star 43">
            <a:extLst>
              <a:ext uri="{FF2B5EF4-FFF2-40B4-BE49-F238E27FC236}">
                <a16:creationId xmlns:a16="http://schemas.microsoft.com/office/drawing/2014/main" id="{CB6310AA-2355-F43B-7768-AAE0705F47A7}"/>
              </a:ext>
            </a:extLst>
          </p:cNvPr>
          <p:cNvSpPr/>
          <p:nvPr/>
        </p:nvSpPr>
        <p:spPr>
          <a:xfrm>
            <a:off x="10384049" y="2460095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A091EE3-FC46-3EE4-1E09-995C656B0376}"/>
              </a:ext>
            </a:extLst>
          </p:cNvPr>
          <p:cNvSpPr/>
          <p:nvPr/>
        </p:nvSpPr>
        <p:spPr>
          <a:xfrm rot="10800000">
            <a:off x="7381616" y="2504489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0F0A457-0766-15A0-4A57-C99B57905FD5}"/>
              </a:ext>
            </a:extLst>
          </p:cNvPr>
          <p:cNvSpPr/>
          <p:nvPr/>
        </p:nvSpPr>
        <p:spPr>
          <a:xfrm>
            <a:off x="10683719" y="2498976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5890E7-06DE-1558-FE77-E9D113F23AAC}"/>
              </a:ext>
            </a:extLst>
          </p:cNvPr>
          <p:cNvSpPr/>
          <p:nvPr/>
        </p:nvSpPr>
        <p:spPr>
          <a:xfrm>
            <a:off x="8327579" y="3614805"/>
            <a:ext cx="2206305" cy="20068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401C69-AB25-44D1-95AA-F06DE12A6E7E}"/>
              </a:ext>
            </a:extLst>
          </p:cNvPr>
          <p:cNvSpPr/>
          <p:nvPr/>
        </p:nvSpPr>
        <p:spPr>
          <a:xfrm>
            <a:off x="9333796" y="4550477"/>
            <a:ext cx="165933" cy="1497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7-point Star 51">
            <a:extLst>
              <a:ext uri="{FF2B5EF4-FFF2-40B4-BE49-F238E27FC236}">
                <a16:creationId xmlns:a16="http://schemas.microsoft.com/office/drawing/2014/main" id="{6AAE2AB4-E84F-7FFB-9F19-404CA3FC678F}"/>
              </a:ext>
            </a:extLst>
          </p:cNvPr>
          <p:cNvSpPr/>
          <p:nvPr/>
        </p:nvSpPr>
        <p:spPr>
          <a:xfrm>
            <a:off x="9758839" y="3924410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5E33AE-D721-BAFE-D008-FC59BC9D14A1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9467143" y="4031705"/>
            <a:ext cx="320405" cy="544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7-point Star 53">
            <a:extLst>
              <a:ext uri="{FF2B5EF4-FFF2-40B4-BE49-F238E27FC236}">
                <a16:creationId xmlns:a16="http://schemas.microsoft.com/office/drawing/2014/main" id="{4FCBE1E6-E765-549B-F8DE-7E50BA2054A8}"/>
              </a:ext>
            </a:extLst>
          </p:cNvPr>
          <p:cNvSpPr/>
          <p:nvPr/>
        </p:nvSpPr>
        <p:spPr>
          <a:xfrm>
            <a:off x="9920895" y="4031704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7-point Star 54">
            <a:extLst>
              <a:ext uri="{FF2B5EF4-FFF2-40B4-BE49-F238E27FC236}">
                <a16:creationId xmlns:a16="http://schemas.microsoft.com/office/drawing/2014/main" id="{9D91CCE7-EFA4-D6FB-BC23-7DE02D0E29AC}"/>
              </a:ext>
            </a:extLst>
          </p:cNvPr>
          <p:cNvSpPr/>
          <p:nvPr/>
        </p:nvSpPr>
        <p:spPr>
          <a:xfrm>
            <a:off x="10099784" y="4155221"/>
            <a:ext cx="101468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7-point Star 55">
            <a:extLst>
              <a:ext uri="{FF2B5EF4-FFF2-40B4-BE49-F238E27FC236}">
                <a16:creationId xmlns:a16="http://schemas.microsoft.com/office/drawing/2014/main" id="{26D2DAC1-13AC-A68D-8CAF-039A135A9F0E}"/>
              </a:ext>
            </a:extLst>
          </p:cNvPr>
          <p:cNvSpPr/>
          <p:nvPr/>
        </p:nvSpPr>
        <p:spPr>
          <a:xfrm>
            <a:off x="10275989" y="4278696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7-point Star 56">
            <a:extLst>
              <a:ext uri="{FF2B5EF4-FFF2-40B4-BE49-F238E27FC236}">
                <a16:creationId xmlns:a16="http://schemas.microsoft.com/office/drawing/2014/main" id="{D31FC871-B840-C995-BFE1-15651B091387}"/>
              </a:ext>
            </a:extLst>
          </p:cNvPr>
          <p:cNvSpPr/>
          <p:nvPr/>
        </p:nvSpPr>
        <p:spPr>
          <a:xfrm>
            <a:off x="9575613" y="3783701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7-point Star 57">
            <a:extLst>
              <a:ext uri="{FF2B5EF4-FFF2-40B4-BE49-F238E27FC236}">
                <a16:creationId xmlns:a16="http://schemas.microsoft.com/office/drawing/2014/main" id="{1A8D3B59-8737-78F4-0988-83B30276762C}"/>
              </a:ext>
            </a:extLst>
          </p:cNvPr>
          <p:cNvSpPr/>
          <p:nvPr/>
        </p:nvSpPr>
        <p:spPr>
          <a:xfrm>
            <a:off x="9391123" y="3658943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05AFD4-B721-9875-0ADA-15977323C78E}"/>
              </a:ext>
            </a:extLst>
          </p:cNvPr>
          <p:cNvSpPr txBox="1"/>
          <p:nvPr/>
        </p:nvSpPr>
        <p:spPr>
          <a:xfrm>
            <a:off x="6096000" y="2491991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CABC50-616E-93CE-A84D-62FC4A1466AF}"/>
              </a:ext>
            </a:extLst>
          </p:cNvPr>
          <p:cNvSpPr txBox="1"/>
          <p:nvPr/>
        </p:nvSpPr>
        <p:spPr>
          <a:xfrm>
            <a:off x="6096000" y="4237062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BC3225-F0DE-3324-F335-6B8E8AAE567B}"/>
              </a:ext>
            </a:extLst>
          </p:cNvPr>
          <p:cNvSpPr txBox="1"/>
          <p:nvPr/>
        </p:nvSpPr>
        <p:spPr>
          <a:xfrm>
            <a:off x="389558" y="1432008"/>
            <a:ext cx="5531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multiple corrections we need to make to our h calculation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do these need to model how plasma moves in 3D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69410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4798380" y="2497182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EXTRA SLIDES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29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21126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</a:t>
            </a:fld>
            <a:endParaRPr lang="en-US"/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4A22F8-0300-32CE-3209-22920671B47E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14396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Manchester Prototype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30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8" name="Picture 7" descr="A diagram of a diagram of a cell phone&#10;&#10;Description automatically generated">
            <a:extLst>
              <a:ext uri="{FF2B5EF4-FFF2-40B4-BE49-F238E27FC236}">
                <a16:creationId xmlns:a16="http://schemas.microsoft.com/office/drawing/2014/main" id="{661C0CBD-B37E-2593-EEBE-D7583BB9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924" y="482682"/>
            <a:ext cx="5798915" cy="313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B85B4-E8E8-FC42-64EB-74784DE84989}"/>
              </a:ext>
            </a:extLst>
          </p:cNvPr>
          <p:cNvSpPr txBox="1"/>
          <p:nvPr/>
        </p:nvSpPr>
        <p:spPr>
          <a:xfrm>
            <a:off x="334179" y="121017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1F0C1-D1A5-F8F8-CB43-2FF20F57BD68}"/>
              </a:ext>
            </a:extLst>
          </p:cNvPr>
          <p:cNvSpPr txBox="1"/>
          <p:nvPr/>
        </p:nvSpPr>
        <p:spPr>
          <a:xfrm>
            <a:off x="334179" y="1802381"/>
            <a:ext cx="53841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Many data files – organization not clear</a:t>
            </a:r>
          </a:p>
          <a:p>
            <a:endParaRPr lang="en-US" sz="1400" dirty="0"/>
          </a:p>
          <a:p>
            <a:r>
              <a:rPr lang="en-US" sz="1400" dirty="0"/>
              <a:t>Key Files: .data files from Oscilloscope </a:t>
            </a:r>
          </a:p>
          <a:p>
            <a:r>
              <a:rPr lang="en-US" sz="1400" dirty="0"/>
              <a:t>                  .root files containing extracted waveform data</a:t>
            </a:r>
          </a:p>
          <a:p>
            <a:endParaRPr lang="en-US" sz="1400" dirty="0"/>
          </a:p>
          <a:p>
            <a:r>
              <a:rPr lang="en-US" sz="1400" dirty="0"/>
              <a:t>Files from a full run of the tracker – possible to recover tracks</a:t>
            </a:r>
          </a:p>
          <a:p>
            <a:r>
              <a:rPr lang="en-US" sz="1400" dirty="0"/>
              <a:t>Files from runs of individual cells </a:t>
            </a:r>
          </a:p>
          <a:p>
            <a:r>
              <a:rPr lang="en-US" sz="1400" dirty="0"/>
              <a:t>Different gas compositions were tested (Nitrogen, Helium, Full mixture)</a:t>
            </a:r>
          </a:p>
          <a:p>
            <a:endParaRPr lang="en-US" sz="1400" dirty="0"/>
          </a:p>
          <a:p>
            <a:r>
              <a:rPr lang="en-US" sz="1400" dirty="0"/>
              <a:t>Still unsure where ‘full data set’ is</a:t>
            </a:r>
          </a:p>
        </p:txBody>
      </p:sp>
    </p:spTree>
    <p:extLst>
      <p:ext uri="{BB962C8B-B14F-4D97-AF65-F5344CB8AC3E}">
        <p14:creationId xmlns:p14="http://schemas.microsoft.com/office/powerpoint/2010/main" val="227333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Waveforms Extracted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31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40585-CD0B-DB6A-71CB-6AB27B84A931}"/>
              </a:ext>
            </a:extLst>
          </p:cNvPr>
          <p:cNvSpPr txBox="1"/>
          <p:nvPr/>
        </p:nvSpPr>
        <p:spPr>
          <a:xfrm>
            <a:off x="347623" y="987305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(very hard to find …)</a:t>
            </a:r>
          </a:p>
        </p:txBody>
      </p:sp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A45FE64-E2F8-B80D-BBD3-5E655155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845" y="509936"/>
            <a:ext cx="4914585" cy="4030547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60E36100-9465-5963-C899-C6BCEC24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" y="1523750"/>
            <a:ext cx="2750386" cy="2137486"/>
          </a:xfrm>
          <a:prstGeom prst="rect">
            <a:avLst/>
          </a:prstGeom>
        </p:spPr>
      </p:pic>
      <p:pic>
        <p:nvPicPr>
          <p:cNvPr id="15" name="Picture 14" descr="A graph showing a sound wave&#10;&#10;Description automatically generated">
            <a:extLst>
              <a:ext uri="{FF2B5EF4-FFF2-40B4-BE49-F238E27FC236}">
                <a16:creationId xmlns:a16="http://schemas.microsoft.com/office/drawing/2014/main" id="{F1981FA7-6637-CE94-17C8-1BB70972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" y="3754889"/>
            <a:ext cx="2818399" cy="2146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ADB5AA-2F9C-91D5-A6E7-2DB75BC0C955}"/>
              </a:ext>
            </a:extLst>
          </p:cNvPr>
          <p:cNvSpPr txBox="1"/>
          <p:nvPr/>
        </p:nvSpPr>
        <p:spPr>
          <a:xfrm>
            <a:off x="2727962" y="4643471"/>
            <a:ext cx="261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 of anode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1DA4F-2D4E-CA5D-99BF-04004081311B}"/>
              </a:ext>
            </a:extLst>
          </p:cNvPr>
          <p:cNvSpPr txBox="1"/>
          <p:nvPr/>
        </p:nvSpPr>
        <p:spPr>
          <a:xfrm>
            <a:off x="2746054" y="244546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Anode signal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99797-4BC0-C99C-2849-68AF80FCB776}"/>
              </a:ext>
            </a:extLst>
          </p:cNvPr>
          <p:cNvSpPr txBox="1"/>
          <p:nvPr/>
        </p:nvSpPr>
        <p:spPr>
          <a:xfrm>
            <a:off x="8060237" y="4553395"/>
            <a:ext cx="356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map of cells hit in a single event</a:t>
            </a:r>
          </a:p>
        </p:txBody>
      </p:sp>
    </p:spTree>
    <p:extLst>
      <p:ext uri="{BB962C8B-B14F-4D97-AF65-F5344CB8AC3E}">
        <p14:creationId xmlns:p14="http://schemas.microsoft.com/office/powerpoint/2010/main" val="167308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3D Visualization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32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8" name="Picture 7" descr="A blue rectangular object with green lines and dots&#10;&#10;Description automatically generated">
            <a:extLst>
              <a:ext uri="{FF2B5EF4-FFF2-40B4-BE49-F238E27FC236}">
                <a16:creationId xmlns:a16="http://schemas.microsoft.com/office/drawing/2014/main" id="{7F3932D9-FD70-CB12-C07D-4950F91C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078" y="1026959"/>
            <a:ext cx="8825010" cy="51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5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3324" y="469858"/>
            <a:ext cx="5897329" cy="39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 we see same effects in these data?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33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6" name="Picture 5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DD905A6-5F81-F7D9-CCEC-91E77892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60" y="1170928"/>
            <a:ext cx="4482259" cy="3541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B3FDA-9BA8-C5B3-C0BF-0A25D7CEF43D}"/>
              </a:ext>
            </a:extLst>
          </p:cNvPr>
          <p:cNvSpPr txBox="1"/>
          <p:nvPr/>
        </p:nvSpPr>
        <p:spPr>
          <a:xfrm>
            <a:off x="0" y="2757031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53DC-0A7A-2014-4D88-D13C093F3DAD}"/>
              </a:ext>
            </a:extLst>
          </p:cNvPr>
          <p:cNvSpPr txBox="1"/>
          <p:nvPr/>
        </p:nvSpPr>
        <p:spPr>
          <a:xfrm>
            <a:off x="3060595" y="5036309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3CAA-1B1E-2473-DF18-1C5B594EE6ED}"/>
              </a:ext>
            </a:extLst>
          </p:cNvPr>
          <p:cNvSpPr txBox="1"/>
          <p:nvPr/>
        </p:nvSpPr>
        <p:spPr>
          <a:xfrm>
            <a:off x="3007696" y="87482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</a:t>
            </a:r>
          </a:p>
        </p:txBody>
      </p:sp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59E0055-DD20-C50F-9184-5EF87C54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22" y="1170928"/>
            <a:ext cx="4646612" cy="36713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B12F71-820D-9040-FC95-3F45E19C9FB2}"/>
              </a:ext>
            </a:extLst>
          </p:cNvPr>
          <p:cNvSpPr txBox="1"/>
          <p:nvPr/>
        </p:nvSpPr>
        <p:spPr>
          <a:xfrm>
            <a:off x="9106215" y="4808755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57FD6-8C0B-F6D5-A89F-7C25CE276167}"/>
              </a:ext>
            </a:extLst>
          </p:cNvPr>
          <p:cNvSpPr txBox="1"/>
          <p:nvPr/>
        </p:nvSpPr>
        <p:spPr>
          <a:xfrm>
            <a:off x="7562181" y="5151685"/>
            <a:ext cx="439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(we see same skewed gaussian as in SN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24D5E-903C-BF37-B097-CA9EB08C3CDA}"/>
              </a:ext>
            </a:extLst>
          </p:cNvPr>
          <p:cNvSpPr txBox="1"/>
          <p:nvPr/>
        </p:nvSpPr>
        <p:spPr>
          <a:xfrm>
            <a:off x="9394662" y="8615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0CF16-D7C0-6DF0-5138-02543C6D034A}"/>
              </a:ext>
            </a:extLst>
          </p:cNvPr>
          <p:cNvSpPr txBox="1"/>
          <p:nvPr/>
        </p:nvSpPr>
        <p:spPr>
          <a:xfrm>
            <a:off x="453421" y="5624232"/>
            <a:ext cx="482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more data to see if the trend is accurate</a:t>
            </a:r>
          </a:p>
        </p:txBody>
      </p:sp>
    </p:spTree>
    <p:extLst>
      <p:ext uri="{BB962C8B-B14F-4D97-AF65-F5344CB8AC3E}">
        <p14:creationId xmlns:p14="http://schemas.microsoft.com/office/powerpoint/2010/main" val="1558624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3324" y="469858"/>
            <a:ext cx="5897329" cy="39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Effect of threshold on propagation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34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8" name="Picture 7" descr="A graph showing a sound wave&#10;&#10;Description automatically generated">
            <a:extLst>
              <a:ext uri="{FF2B5EF4-FFF2-40B4-BE49-F238E27FC236}">
                <a16:creationId xmlns:a16="http://schemas.microsoft.com/office/drawing/2014/main" id="{D1548289-E020-9ADD-625F-281CBB07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9" y="944581"/>
            <a:ext cx="3671446" cy="2790828"/>
          </a:xfrm>
          <a:prstGeom prst="rect">
            <a:avLst/>
          </a:prstGeom>
        </p:spPr>
      </p:pic>
      <p:pic>
        <p:nvPicPr>
          <p:cNvPr id="17" name="Picture 1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8CE96F-9E7D-9993-D21D-76AAB39A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1" y="3875268"/>
            <a:ext cx="2894341" cy="23396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99A1EAD-2B59-BFAF-52D5-DCCEF4E58549}"/>
              </a:ext>
            </a:extLst>
          </p:cNvPr>
          <p:cNvSpPr/>
          <p:nvPr/>
        </p:nvSpPr>
        <p:spPr>
          <a:xfrm>
            <a:off x="1125997" y="2070824"/>
            <a:ext cx="120912" cy="622441"/>
          </a:xfrm>
          <a:prstGeom prst="ellipse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676E89-449F-A621-333D-3A26DFA762DC}"/>
              </a:ext>
            </a:extLst>
          </p:cNvPr>
          <p:cNvCxnSpPr>
            <a:cxnSpLocks/>
          </p:cNvCxnSpPr>
          <p:nvPr/>
        </p:nvCxnSpPr>
        <p:spPr>
          <a:xfrm>
            <a:off x="1186453" y="2684938"/>
            <a:ext cx="211597" cy="113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8448B7-C29B-2AFD-4935-D8FED6C557DC}"/>
              </a:ext>
            </a:extLst>
          </p:cNvPr>
          <p:cNvSpPr txBox="1"/>
          <p:nvPr/>
        </p:nvSpPr>
        <p:spPr>
          <a:xfrm>
            <a:off x="4534215" y="4148807"/>
            <a:ext cx="560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does the plasma start moving vertically?</a:t>
            </a:r>
          </a:p>
          <a:p>
            <a:r>
              <a:rPr lang="en-US" dirty="0"/>
              <a:t>For the same height does this shape shift for different r’s?</a:t>
            </a:r>
          </a:p>
        </p:txBody>
      </p:sp>
      <p:pic>
        <p:nvPicPr>
          <p:cNvPr id="25" name="Picture 24" descr="A graph of a number of stairs&#10;&#10;Description automatically generated with medium confidence">
            <a:extLst>
              <a:ext uri="{FF2B5EF4-FFF2-40B4-BE49-F238E27FC236}">
                <a16:creationId xmlns:a16="http://schemas.microsoft.com/office/drawing/2014/main" id="{2F767D62-A0A3-F950-7204-8A2DA433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57" y="482682"/>
            <a:ext cx="3130691" cy="2451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F6FDFF-11C0-D2A4-9BB4-9AD8237806F8}"/>
              </a:ext>
            </a:extLst>
          </p:cNvPr>
          <p:cNvSpPr txBox="1"/>
          <p:nvPr/>
        </p:nvSpPr>
        <p:spPr>
          <a:xfrm>
            <a:off x="9814133" y="665713"/>
            <a:ext cx="2286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Threshold effect on prop time. </a:t>
            </a:r>
          </a:p>
        </p:txBody>
      </p:sp>
    </p:spTree>
    <p:extLst>
      <p:ext uri="{BB962C8B-B14F-4D97-AF65-F5344CB8AC3E}">
        <p14:creationId xmlns:p14="http://schemas.microsoft.com/office/powerpoint/2010/main" val="413496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21764-7BA6-51C2-52FF-CBCA5ED1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CC63D-F212-2566-7BBF-6C1ED7A4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" t="5692"/>
          <a:stretch/>
        </p:blipFill>
        <p:spPr>
          <a:xfrm>
            <a:off x="58084" y="0"/>
            <a:ext cx="3893472" cy="324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FE120-BEED-B9F9-BFDD-B0FCB404FAC1}"/>
              </a:ext>
            </a:extLst>
          </p:cNvPr>
          <p:cNvSpPr txBox="1"/>
          <p:nvPr/>
        </p:nvSpPr>
        <p:spPr>
          <a:xfrm>
            <a:off x="4359166" y="33107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812</a:t>
            </a:r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C40377-15CC-2D93-42DE-AF67FE7B7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" t="5879" b="3445"/>
          <a:stretch/>
        </p:blipFill>
        <p:spPr>
          <a:xfrm>
            <a:off x="7622324" y="0"/>
            <a:ext cx="3898607" cy="3105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0360F-EB81-A734-6309-6883CE9B080A}"/>
              </a:ext>
            </a:extLst>
          </p:cNvPr>
          <p:cNvSpPr txBox="1"/>
          <p:nvPr/>
        </p:nvSpPr>
        <p:spPr>
          <a:xfrm>
            <a:off x="11588971" y="1464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261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FCAC200D-A711-6BC4-4D02-80E782C50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2" t="5693" b="2108"/>
          <a:stretch/>
        </p:blipFill>
        <p:spPr>
          <a:xfrm>
            <a:off x="3685866" y="3400339"/>
            <a:ext cx="4302048" cy="3457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5422C4-B5EE-3D46-15C9-E5C4A8AB8A2B}"/>
              </a:ext>
            </a:extLst>
          </p:cNvPr>
          <p:cNvSpPr txBox="1"/>
          <p:nvPr/>
        </p:nvSpPr>
        <p:spPr>
          <a:xfrm>
            <a:off x="7987914" y="34969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37AC0-9BA2-6769-40E7-50D6FA32056D}"/>
              </a:ext>
            </a:extLst>
          </p:cNvPr>
          <p:cNvSpPr txBox="1"/>
          <p:nvPr/>
        </p:nvSpPr>
        <p:spPr>
          <a:xfrm>
            <a:off x="4256690" y="953814"/>
            <a:ext cx="13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79.152</a:t>
            </a:r>
          </a:p>
          <a:p>
            <a:r>
              <a:rPr lang="en-US" dirty="0"/>
              <a:t>Drift: 1.872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E498E-224A-6325-116A-4806E9A448E3}"/>
              </a:ext>
            </a:extLst>
          </p:cNvPr>
          <p:cNvSpPr txBox="1"/>
          <p:nvPr/>
        </p:nvSpPr>
        <p:spPr>
          <a:xfrm>
            <a:off x="10689451" y="3120304"/>
            <a:ext cx="13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57.552</a:t>
            </a:r>
          </a:p>
          <a:p>
            <a:r>
              <a:rPr lang="en-US" dirty="0"/>
              <a:t>Drift: 0.3520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94D9C8-66B8-75A5-AECA-A868B35F63C6}"/>
              </a:ext>
            </a:extLst>
          </p:cNvPr>
          <p:cNvSpPr txBox="1"/>
          <p:nvPr/>
        </p:nvSpPr>
        <p:spPr>
          <a:xfrm>
            <a:off x="7987914" y="4161149"/>
            <a:ext cx="12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64.52</a:t>
            </a:r>
          </a:p>
          <a:p>
            <a:r>
              <a:rPr lang="en-US" dirty="0"/>
              <a:t>Drift: 1.552</a:t>
            </a:r>
          </a:p>
        </p:txBody>
      </p:sp>
    </p:spTree>
    <p:extLst>
      <p:ext uri="{BB962C8B-B14F-4D97-AF65-F5344CB8AC3E}">
        <p14:creationId xmlns:p14="http://schemas.microsoft.com/office/powerpoint/2010/main" val="125047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00B23-229D-B7D5-39E8-4195FD70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E1A23-606C-7A76-AE1A-9164752F3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3"/>
          <a:stretch/>
        </p:blipFill>
        <p:spPr>
          <a:xfrm>
            <a:off x="0" y="0"/>
            <a:ext cx="4428945" cy="358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BE4D7-56AD-31D2-7C6C-60840FD9B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2"/>
          <a:stretch/>
        </p:blipFill>
        <p:spPr>
          <a:xfrm>
            <a:off x="6240710" y="-1"/>
            <a:ext cx="4503489" cy="3627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AA9F9-155F-5AA5-8C93-A9DFDC78F16B}"/>
              </a:ext>
            </a:extLst>
          </p:cNvPr>
          <p:cNvSpPr txBox="1"/>
          <p:nvPr/>
        </p:nvSpPr>
        <p:spPr>
          <a:xfrm>
            <a:off x="10823028" y="1615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9A0DE-55C8-EEDF-E5D5-D876234A1296}"/>
              </a:ext>
            </a:extLst>
          </p:cNvPr>
          <p:cNvSpPr txBox="1"/>
          <p:nvPr/>
        </p:nvSpPr>
        <p:spPr>
          <a:xfrm>
            <a:off x="4540469" y="84345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7BB08-EFE4-2CFA-CBDF-AC8E4FFA80C5}"/>
              </a:ext>
            </a:extLst>
          </p:cNvPr>
          <p:cNvSpPr txBox="1"/>
          <p:nvPr/>
        </p:nvSpPr>
        <p:spPr>
          <a:xfrm>
            <a:off x="1718442" y="3509755"/>
            <a:ext cx="13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82.382</a:t>
            </a:r>
          </a:p>
          <a:p>
            <a:r>
              <a:rPr lang="en-US" dirty="0"/>
              <a:t>Drift: 3.44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18978-B10A-2825-E6C3-43B85C811CD6}"/>
              </a:ext>
            </a:extLst>
          </p:cNvPr>
          <p:cNvSpPr txBox="1"/>
          <p:nvPr/>
        </p:nvSpPr>
        <p:spPr>
          <a:xfrm>
            <a:off x="8492454" y="3509754"/>
            <a:ext cx="13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64.208</a:t>
            </a:r>
          </a:p>
          <a:p>
            <a:r>
              <a:rPr lang="en-US" dirty="0"/>
              <a:t>Drift: 3.184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88C9B-67B8-DEDC-0AD8-FBA5782B758B}"/>
              </a:ext>
            </a:extLst>
          </p:cNvPr>
          <p:cNvSpPr txBox="1"/>
          <p:nvPr/>
        </p:nvSpPr>
        <p:spPr>
          <a:xfrm>
            <a:off x="8158655" y="4112820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Anomalously small prop time for drift 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5ECF6-97C4-F937-5775-417277353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256" y="3621984"/>
            <a:ext cx="4000347" cy="3194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DE227-005D-9263-91F5-1C75DAC635FF}"/>
              </a:ext>
            </a:extLst>
          </p:cNvPr>
          <p:cNvSpPr txBox="1"/>
          <p:nvPr/>
        </p:nvSpPr>
        <p:spPr>
          <a:xfrm>
            <a:off x="2309649" y="577018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2C071-6614-950A-A310-28DA56516F69}"/>
              </a:ext>
            </a:extLst>
          </p:cNvPr>
          <p:cNvSpPr txBox="1"/>
          <p:nvPr/>
        </p:nvSpPr>
        <p:spPr>
          <a:xfrm>
            <a:off x="7126803" y="5919923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Prop:84.8</a:t>
            </a:r>
          </a:p>
          <a:p>
            <a:r>
              <a:rPr lang="en-US" dirty="0"/>
              <a:t>Drift: 1.28</a:t>
            </a:r>
          </a:p>
        </p:txBody>
      </p:sp>
    </p:spTree>
    <p:extLst>
      <p:ext uri="{BB962C8B-B14F-4D97-AF65-F5344CB8AC3E}">
        <p14:creationId xmlns:p14="http://schemas.microsoft.com/office/powerpoint/2010/main" val="776732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1017-8233-9B4F-C033-0AF46691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D42DD-BDC5-DCC5-3590-D82CB35931AB}"/>
              </a:ext>
            </a:extLst>
          </p:cNvPr>
          <p:cNvSpPr txBox="1"/>
          <p:nvPr/>
        </p:nvSpPr>
        <p:spPr>
          <a:xfrm>
            <a:off x="4918841" y="1515388"/>
            <a:ext cx="12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67.44</a:t>
            </a:r>
          </a:p>
          <a:p>
            <a:r>
              <a:rPr lang="en-US" dirty="0"/>
              <a:t>Drift: 0.512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99DC0-FB63-AC63-787A-8F9F6C20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3"/>
            <a:ext cx="4589518" cy="366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95A6C-53CD-9C33-591F-53539B17CE27}"/>
              </a:ext>
            </a:extLst>
          </p:cNvPr>
          <p:cNvSpPr txBox="1"/>
          <p:nvPr/>
        </p:nvSpPr>
        <p:spPr>
          <a:xfrm>
            <a:off x="4589518" y="53688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576</a:t>
            </a:r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A7B33CFD-660D-2B68-813C-5064F02D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41" y="41921"/>
            <a:ext cx="4589517" cy="3665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51605-F942-B9FF-666C-28C4C9BFCB3E}"/>
              </a:ext>
            </a:extLst>
          </p:cNvPr>
          <p:cNvSpPr txBox="1"/>
          <p:nvPr/>
        </p:nvSpPr>
        <p:spPr>
          <a:xfrm>
            <a:off x="11438313" y="74814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B11C9-441C-E0F9-25A6-E180500FC231}"/>
              </a:ext>
            </a:extLst>
          </p:cNvPr>
          <p:cNvSpPr txBox="1"/>
          <p:nvPr/>
        </p:nvSpPr>
        <p:spPr>
          <a:xfrm>
            <a:off x="10810403" y="3663742"/>
            <a:ext cx="13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82.256</a:t>
            </a:r>
          </a:p>
          <a:p>
            <a:r>
              <a:rPr lang="en-US" dirty="0"/>
              <a:t>Drift: 0.815</a:t>
            </a:r>
          </a:p>
        </p:txBody>
      </p:sp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6B672BAB-BB5B-3000-B751-E8B6F875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35" y="3564253"/>
            <a:ext cx="4067588" cy="3248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9F22D-9B59-13AA-4FE7-1F973794CE57}"/>
              </a:ext>
            </a:extLst>
          </p:cNvPr>
          <p:cNvSpPr txBox="1"/>
          <p:nvPr/>
        </p:nvSpPr>
        <p:spPr>
          <a:xfrm>
            <a:off x="5348108" y="44306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34549-5D85-BEE4-3EF4-4A19AE6F5A39}"/>
              </a:ext>
            </a:extLst>
          </p:cNvPr>
          <p:cNvSpPr txBox="1"/>
          <p:nvPr/>
        </p:nvSpPr>
        <p:spPr>
          <a:xfrm>
            <a:off x="5248164" y="5169761"/>
            <a:ext cx="12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90.35</a:t>
            </a:r>
          </a:p>
          <a:p>
            <a:r>
              <a:rPr lang="en-US" dirty="0"/>
              <a:t>Drift: 1.04</a:t>
            </a:r>
          </a:p>
        </p:txBody>
      </p:sp>
    </p:spTree>
    <p:extLst>
      <p:ext uri="{BB962C8B-B14F-4D97-AF65-F5344CB8AC3E}">
        <p14:creationId xmlns:p14="http://schemas.microsoft.com/office/powerpoint/2010/main" val="3186691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222D7-5E7B-FF89-E741-766AD02C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A2AAE3D8-68C3-B429-81A8-B944AED1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" y="0"/>
            <a:ext cx="4891897" cy="3906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73787-0B2D-A3CA-1535-C308B7A3DE72}"/>
              </a:ext>
            </a:extLst>
          </p:cNvPr>
          <p:cNvSpPr txBox="1"/>
          <p:nvPr/>
        </p:nvSpPr>
        <p:spPr>
          <a:xfrm>
            <a:off x="4978900" y="1630325"/>
            <a:ext cx="12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Prop: 90.35</a:t>
            </a:r>
          </a:p>
          <a:p>
            <a:r>
              <a:rPr lang="en-US" dirty="0"/>
              <a:t>Drift: 1.04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15673-CB4D-6F15-A784-0A5E0DC5C72C}"/>
              </a:ext>
            </a:extLst>
          </p:cNvPr>
          <p:cNvSpPr txBox="1"/>
          <p:nvPr/>
        </p:nvSpPr>
        <p:spPr>
          <a:xfrm>
            <a:off x="5248164" y="1995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99557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3324" y="469858"/>
            <a:ext cx="5897329" cy="39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 with the new data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39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415486-E92D-07C6-ED16-4FFE9A43C54A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118D7-222C-7CE5-5210-98428564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4" y="1093880"/>
            <a:ext cx="3287838" cy="3842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A55C1-347A-81BB-647E-3BC9673F7B44}"/>
              </a:ext>
            </a:extLst>
          </p:cNvPr>
          <p:cNvSpPr txBox="1"/>
          <p:nvPr/>
        </p:nvSpPr>
        <p:spPr>
          <a:xfrm>
            <a:off x="3763399" y="1706787"/>
            <a:ext cx="270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the increase </a:t>
            </a:r>
            <a:r>
              <a:rPr lang="en-US" dirty="0" err="1"/>
              <a:t>aswell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4B29E-4E97-33B9-8AA3-562C056DC76B}"/>
              </a:ext>
            </a:extLst>
          </p:cNvPr>
          <p:cNvSpPr txBox="1"/>
          <p:nvPr/>
        </p:nvSpPr>
        <p:spPr>
          <a:xfrm>
            <a:off x="4240924" y="3649717"/>
            <a:ext cx="7276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up all waveforms that form at the same height!!!</a:t>
            </a:r>
          </a:p>
          <a:p>
            <a:r>
              <a:rPr lang="en-US" dirty="0"/>
              <a:t>Look for them and how they change</a:t>
            </a:r>
          </a:p>
          <a:p>
            <a:r>
              <a:rPr lang="en-US" dirty="0"/>
              <a:t>Go back and work on deceleration model! – give estimate of this effect and </a:t>
            </a:r>
          </a:p>
          <a:p>
            <a:r>
              <a:rPr lang="en-US" dirty="0"/>
              <a:t>understanding of it</a:t>
            </a:r>
          </a:p>
          <a:p>
            <a:endParaRPr lang="en-US" dirty="0"/>
          </a:p>
          <a:p>
            <a:r>
              <a:rPr lang="en-US" dirty="0"/>
              <a:t>Show other stuff …</a:t>
            </a:r>
          </a:p>
          <a:p>
            <a:endParaRPr lang="en-US" dirty="0"/>
          </a:p>
          <a:p>
            <a:r>
              <a:rPr lang="en-US" dirty="0"/>
              <a:t>Test </a:t>
            </a:r>
            <a:r>
              <a:rPr lang="en-US" dirty="0" err="1"/>
              <a:t>tomas</a:t>
            </a:r>
            <a:r>
              <a:rPr lang="en-US" dirty="0"/>
              <a:t>’ </a:t>
            </a:r>
            <a:r>
              <a:rPr lang="en-US" dirty="0" err="1"/>
              <a:t>fiting</a:t>
            </a:r>
            <a:r>
              <a:rPr lang="en-US" dirty="0"/>
              <a:t> code on it!</a:t>
            </a:r>
          </a:p>
        </p:txBody>
      </p:sp>
    </p:spTree>
    <p:extLst>
      <p:ext uri="{BB962C8B-B14F-4D97-AF65-F5344CB8AC3E}">
        <p14:creationId xmlns:p14="http://schemas.microsoft.com/office/powerpoint/2010/main" val="274373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</a:t>
            </a:fld>
            <a:endParaRPr lang="en-US"/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B44BCF-0569-5E1C-BB0D-C133979D987E}"/>
              </a:ext>
            </a:extLst>
          </p:cNvPr>
          <p:cNvCxnSpPr>
            <a:cxnSpLocks/>
          </p:cNvCxnSpPr>
          <p:nvPr/>
        </p:nvCxnSpPr>
        <p:spPr>
          <a:xfrm flipV="1">
            <a:off x="7998593" y="4339702"/>
            <a:ext cx="272452" cy="121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3D0AFF-DF2B-A202-FF71-0C26D89EC067}"/>
              </a:ext>
            </a:extLst>
          </p:cNvPr>
          <p:cNvSpPr txBox="1"/>
          <p:nvPr/>
        </p:nvSpPr>
        <p:spPr>
          <a:xfrm>
            <a:off x="7308072" y="5600927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ionization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5F622F-5DD0-6C34-667A-6820AF2193AF}"/>
              </a:ext>
            </a:extLst>
          </p:cNvPr>
          <p:cNvCxnSpPr>
            <a:cxnSpLocks/>
          </p:cNvCxnSpPr>
          <p:nvPr/>
        </p:nvCxnSpPr>
        <p:spPr>
          <a:xfrm flipH="1" flipV="1">
            <a:off x="8529082" y="4801910"/>
            <a:ext cx="616155" cy="14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6A90FF-B61B-AC9D-1793-EF256EDB0275}"/>
              </a:ext>
            </a:extLst>
          </p:cNvPr>
          <p:cNvSpPr txBox="1"/>
          <p:nvPr/>
        </p:nvSpPr>
        <p:spPr>
          <a:xfrm>
            <a:off x="9145237" y="4874600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quenched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1BDFAF-3901-D253-9ACC-4B2316F6410D}"/>
              </a:ext>
            </a:extLst>
          </p:cNvPr>
          <p:cNvSpPr txBox="1"/>
          <p:nvPr/>
        </p:nvSpPr>
        <p:spPr>
          <a:xfrm>
            <a:off x="8657684" y="2817786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near 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BC451D-D1D1-0F7D-ECD3-87021D2B32D8}"/>
              </a:ext>
            </a:extLst>
          </p:cNvPr>
          <p:cNvSpPr txBox="1"/>
          <p:nvPr/>
        </p:nvSpPr>
        <p:spPr>
          <a:xfrm>
            <a:off x="10019180" y="2880865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far end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B579F0-5A8D-76D7-F5C7-C795EF98515B}"/>
              </a:ext>
            </a:extLst>
          </p:cNvPr>
          <p:cNvCxnSpPr>
            <a:cxnSpLocks/>
          </p:cNvCxnSpPr>
          <p:nvPr/>
        </p:nvCxnSpPr>
        <p:spPr>
          <a:xfrm flipH="1">
            <a:off x="8985870" y="3278038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C8B62B-3F85-38B9-549A-10AE3955AC69}"/>
              </a:ext>
            </a:extLst>
          </p:cNvPr>
          <p:cNvCxnSpPr>
            <a:cxnSpLocks/>
          </p:cNvCxnSpPr>
          <p:nvPr/>
        </p:nvCxnSpPr>
        <p:spPr>
          <a:xfrm flipH="1">
            <a:off x="10282826" y="3323294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2CB34-EAC4-627E-9483-2B373D40BCF5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113951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6CE2B-E1CC-EB33-E21F-BD667E8B5A0D}"/>
              </a:ext>
            </a:extLst>
          </p:cNvPr>
          <p:cNvSpPr txBox="1"/>
          <p:nvPr/>
        </p:nvSpPr>
        <p:spPr>
          <a:xfrm>
            <a:off x="371553" y="1521202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 velocity assumption: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/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blipFill>
                <a:blip r:embed="rId2"/>
                <a:stretch>
                  <a:fillRect l="-3000" t="-2778" r="-2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0A37A0-5B47-A7FB-B997-53ADF493B34B}"/>
              </a:ext>
            </a:extLst>
          </p:cNvPr>
          <p:cNvSpPr txBox="1"/>
          <p:nvPr/>
        </p:nvSpPr>
        <p:spPr>
          <a:xfrm>
            <a:off x="371553" y="2307347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NEMO-3 correction: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/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411658" y="3192911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6828500" y="3192911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3900816" y="3968979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8261C1-2352-8FAF-CD03-00EB75B7F940}"/>
              </a:ext>
            </a:extLst>
          </p:cNvPr>
          <p:cNvSpPr txBox="1"/>
          <p:nvPr/>
        </p:nvSpPr>
        <p:spPr>
          <a:xfrm>
            <a:off x="411658" y="5112979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idea? – include drift time dependance??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43518D-9AAE-5365-FE78-E82FD7B32FD7}"/>
              </a:ext>
            </a:extLst>
          </p:cNvPr>
          <p:cNvSpPr txBox="1"/>
          <p:nvPr/>
        </p:nvSpPr>
        <p:spPr>
          <a:xfrm>
            <a:off x="5598695" y="1071484"/>
            <a:ext cx="4112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practice this model returns the expected correction</a:t>
            </a:r>
          </a:p>
        </p:txBody>
      </p:sp>
    </p:spTree>
    <p:extLst>
      <p:ext uri="{BB962C8B-B14F-4D97-AF65-F5344CB8AC3E}">
        <p14:creationId xmlns:p14="http://schemas.microsoft.com/office/powerpoint/2010/main" val="3958028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4261" y="-5631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701846" y="1069334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7118688" y="1069334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4191004" y="1845402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26A72-DF74-82F2-0A41-920ED7949401}"/>
              </a:ext>
            </a:extLst>
          </p:cNvPr>
          <p:cNvGrpSpPr/>
          <p:nvPr/>
        </p:nvGrpSpPr>
        <p:grpSpPr>
          <a:xfrm>
            <a:off x="1637038" y="2451635"/>
            <a:ext cx="3597443" cy="3012877"/>
            <a:chOff x="117934" y="1981269"/>
            <a:chExt cx="3750130" cy="3012877"/>
          </a:xfrm>
        </p:grpSpPr>
        <p:pic>
          <p:nvPicPr>
            <p:cNvPr id="59" name="Picture 58" descr="A graph of a line&#10;&#10;Description automatically generated">
              <a:extLst>
                <a:ext uri="{FF2B5EF4-FFF2-40B4-BE49-F238E27FC236}">
                  <a16:creationId xmlns:a16="http://schemas.microsoft.com/office/drawing/2014/main" id="{D7DA4B47-6B7D-58DC-0C39-1CD05CA2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34" y="1981269"/>
              <a:ext cx="3750130" cy="28493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2A3116-3AB9-E2A2-E32D-58507B674E6E}"/>
                </a:ext>
              </a:extLst>
            </p:cNvPr>
            <p:cNvSpPr txBox="1"/>
            <p:nvPr/>
          </p:nvSpPr>
          <p:spPr>
            <a:xfrm>
              <a:off x="117934" y="3236674"/>
              <a:ext cx="2648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343349-DCD1-A2FE-92E5-5202DE378663}"/>
                </a:ext>
              </a:extLst>
            </p:cNvPr>
            <p:cNvSpPr txBox="1"/>
            <p:nvPr/>
          </p:nvSpPr>
          <p:spPr>
            <a:xfrm>
              <a:off x="1928585" y="4686369"/>
              <a:ext cx="3241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h’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725CB-3942-8767-3A7B-58899CEFB772}"/>
                </a:ext>
              </a:extLst>
            </p:cNvPr>
            <p:cNvSpPr txBox="1"/>
            <p:nvPr/>
          </p:nvSpPr>
          <p:spPr>
            <a:xfrm>
              <a:off x="1928585" y="4686369"/>
              <a:ext cx="2936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h’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F746A0-08A4-0E24-2ED7-B4BAEA2B4807}"/>
                </a:ext>
              </a:extLst>
            </p:cNvPr>
            <p:cNvSpPr/>
            <p:nvPr/>
          </p:nvSpPr>
          <p:spPr>
            <a:xfrm>
              <a:off x="1484671" y="2038659"/>
              <a:ext cx="1386131" cy="20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C1ABFCF-E32B-292E-F5F9-7C5C2D24557A}"/>
                </a:ext>
              </a:extLst>
            </p:cNvPr>
            <p:cNvSpPr/>
            <p:nvPr/>
          </p:nvSpPr>
          <p:spPr>
            <a:xfrm>
              <a:off x="831128" y="4596144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9F95FF-74FA-E120-7B0A-483FA32C31BA}"/>
                </a:ext>
              </a:extLst>
            </p:cNvPr>
            <p:cNvSpPr/>
            <p:nvPr/>
          </p:nvSpPr>
          <p:spPr>
            <a:xfrm>
              <a:off x="1379856" y="4591877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B420B89-89B3-A4BF-A668-CF29F9C66D34}"/>
                </a:ext>
              </a:extLst>
            </p:cNvPr>
            <p:cNvSpPr/>
            <p:nvPr/>
          </p:nvSpPr>
          <p:spPr>
            <a:xfrm>
              <a:off x="1913713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95DC09-108E-E5ED-98F3-F486F3B30CA5}"/>
                </a:ext>
              </a:extLst>
            </p:cNvPr>
            <p:cNvSpPr/>
            <p:nvPr/>
          </p:nvSpPr>
          <p:spPr>
            <a:xfrm>
              <a:off x="2485093" y="4578525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1CB1764-15FA-F1CA-B8C0-C537B90B406B}"/>
                </a:ext>
              </a:extLst>
            </p:cNvPr>
            <p:cNvSpPr/>
            <p:nvPr/>
          </p:nvSpPr>
          <p:spPr>
            <a:xfrm>
              <a:off x="3051027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185430-E2D7-88AB-F3CE-6828B2B3D801}"/>
                </a:ext>
              </a:extLst>
            </p:cNvPr>
            <p:cNvSpPr txBox="1"/>
            <p:nvPr/>
          </p:nvSpPr>
          <p:spPr>
            <a:xfrm>
              <a:off x="822047" y="454311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C43F05-4F60-E623-0369-F0F7C05B3794}"/>
                </a:ext>
              </a:extLst>
            </p:cNvPr>
            <p:cNvSpPr txBox="1"/>
            <p:nvPr/>
          </p:nvSpPr>
          <p:spPr>
            <a:xfrm>
              <a:off x="1364127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6A9667-6E0A-D168-D88C-7F890B7394ED}"/>
                </a:ext>
              </a:extLst>
            </p:cNvPr>
            <p:cNvSpPr txBox="1"/>
            <p:nvPr/>
          </p:nvSpPr>
          <p:spPr>
            <a:xfrm>
              <a:off x="1909349" y="4568990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CF1DDB-CCD0-7EA9-C319-CB459169C87E}"/>
                </a:ext>
              </a:extLst>
            </p:cNvPr>
            <p:cNvSpPr txBox="1"/>
            <p:nvPr/>
          </p:nvSpPr>
          <p:spPr>
            <a:xfrm>
              <a:off x="2474890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4334DD-08AD-A6D7-AEEC-06F61A4A2D7C}"/>
                </a:ext>
              </a:extLst>
            </p:cNvPr>
            <p:cNvSpPr txBox="1"/>
            <p:nvPr/>
          </p:nvSpPr>
          <p:spPr>
            <a:xfrm>
              <a:off x="3033640" y="455020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F4A4BE-C680-5D22-1B2D-2DFA0807613A}"/>
              </a:ext>
            </a:extLst>
          </p:cNvPr>
          <p:cNvGrpSpPr/>
          <p:nvPr/>
        </p:nvGrpSpPr>
        <p:grpSpPr>
          <a:xfrm>
            <a:off x="6321930" y="2581560"/>
            <a:ext cx="3364568" cy="2918649"/>
            <a:chOff x="6321930" y="2913922"/>
            <a:chExt cx="3364568" cy="29186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00F6A2-BF7E-60E1-0AFE-4E28FFF22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/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</m:t>
                            </m:r>
                          </m:sub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/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new calculation provides the expected shift compared to the linear reconstruction and compensates for deceleration effects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But we need to be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</m:oMath>
                </a14:m>
                <a:r>
                  <a:rPr lang="en-US" sz="1600" dirty="0"/>
                  <a:t> is a useful/constant variable for cells - if it varies by event this isn’t a good choice of equation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blipFill>
                <a:blip r:embed="rId8"/>
                <a:stretch>
                  <a:fillRect l="-230" t="-2128" r="-34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16AEC72-A6EF-78F4-9B2D-FECFBEB5349D}"/>
              </a:ext>
            </a:extLst>
          </p:cNvPr>
          <p:cNvSpPr txBox="1"/>
          <p:nvPr/>
        </p:nvSpPr>
        <p:spPr>
          <a:xfrm>
            <a:off x="9686498" y="3660873"/>
            <a:ext cx="114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(real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9ADCA-25B1-B8E4-B783-1299A31B9EEF}"/>
              </a:ext>
            </a:extLst>
          </p:cNvPr>
          <p:cNvSpPr txBox="1"/>
          <p:nvPr/>
        </p:nvSpPr>
        <p:spPr>
          <a:xfrm>
            <a:off x="632290" y="370704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171233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5841D34A-BBE7-8440-61A4-B7E3C2B2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61" y="1235869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Compare track height to calculated height </a:t>
            </a:r>
          </a:p>
          <a:p>
            <a:r>
              <a:rPr lang="en-US" sz="1800" dirty="0"/>
              <a:t>Width of this distribution indicates error on our vertical position</a:t>
            </a:r>
          </a:p>
          <a:p>
            <a:r>
              <a:rPr lang="en-US" sz="1800" dirty="0"/>
              <a:t>Width provides useful metric when testing new height formula</a:t>
            </a:r>
          </a:p>
          <a:p>
            <a:r>
              <a:rPr lang="en-US" sz="1800" dirty="0"/>
              <a:t>(also very useful when validating use of anode timestamps)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Other variables also affect distribution: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6F1C-31E5-EA3E-1C72-E31F5CFC8992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5CB4EEF-471B-C02B-91A3-9EAD0EA3ACDC}"/>
              </a:ext>
            </a:extLst>
          </p:cNvPr>
          <p:cNvSpPr/>
          <p:nvPr/>
        </p:nvSpPr>
        <p:spPr>
          <a:xfrm>
            <a:off x="7082115" y="1761179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147C5-2E69-BA6D-A1A5-9AF81F353B90}"/>
              </a:ext>
            </a:extLst>
          </p:cNvPr>
          <p:cNvCxnSpPr>
            <a:cxnSpLocks/>
          </p:cNvCxnSpPr>
          <p:nvPr/>
        </p:nvCxnSpPr>
        <p:spPr>
          <a:xfrm flipV="1">
            <a:off x="7125042" y="1311814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5BA1DB1-A213-16CD-E890-DF576E99AE81}"/>
              </a:ext>
            </a:extLst>
          </p:cNvPr>
          <p:cNvSpPr/>
          <p:nvPr/>
        </p:nvSpPr>
        <p:spPr>
          <a:xfrm>
            <a:off x="8254679" y="1289118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2C7DD-C50A-56E2-361B-570A391F734A}"/>
              </a:ext>
            </a:extLst>
          </p:cNvPr>
          <p:cNvSpPr/>
          <p:nvPr/>
        </p:nvSpPr>
        <p:spPr>
          <a:xfrm>
            <a:off x="9410192" y="1955481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44093F-FB28-1DAC-9AF4-952562F5C681}"/>
              </a:ext>
            </a:extLst>
          </p:cNvPr>
          <p:cNvSpPr/>
          <p:nvPr/>
        </p:nvSpPr>
        <p:spPr>
          <a:xfrm>
            <a:off x="10584955" y="204301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1412B-48EF-AC40-F337-78E0A93B10F9}"/>
              </a:ext>
            </a:extLst>
          </p:cNvPr>
          <p:cNvSpPr/>
          <p:nvPr/>
        </p:nvSpPr>
        <p:spPr>
          <a:xfrm>
            <a:off x="11630813" y="96840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C7E15-095A-E766-E965-E855FB9F5866}"/>
              </a:ext>
            </a:extLst>
          </p:cNvPr>
          <p:cNvCxnSpPr>
            <a:stCxn id="23" idx="4"/>
          </p:cNvCxnSpPr>
          <p:nvPr/>
        </p:nvCxnSpPr>
        <p:spPr>
          <a:xfrm>
            <a:off x="7160809" y="1917148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FEDD4F-6970-179F-72C5-E425C0E21CE5}"/>
              </a:ext>
            </a:extLst>
          </p:cNvPr>
          <p:cNvCxnSpPr>
            <a:cxnSpLocks/>
          </p:cNvCxnSpPr>
          <p:nvPr/>
        </p:nvCxnSpPr>
        <p:spPr>
          <a:xfrm>
            <a:off x="8335866" y="1445087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12F2FA-FD0E-561E-B965-87017285CF30}"/>
              </a:ext>
            </a:extLst>
          </p:cNvPr>
          <p:cNvCxnSpPr>
            <a:cxnSpLocks/>
          </p:cNvCxnSpPr>
          <p:nvPr/>
        </p:nvCxnSpPr>
        <p:spPr>
          <a:xfrm>
            <a:off x="10661155" y="1556922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22F0B6-07E5-F39F-3C23-913630D7E657}"/>
              </a:ext>
            </a:extLst>
          </p:cNvPr>
          <p:cNvCxnSpPr>
            <a:cxnSpLocks/>
          </p:cNvCxnSpPr>
          <p:nvPr/>
        </p:nvCxnSpPr>
        <p:spPr>
          <a:xfrm>
            <a:off x="11709507" y="1107125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2E98901-F673-D383-7A75-B323CA342AA6}"/>
              </a:ext>
            </a:extLst>
          </p:cNvPr>
          <p:cNvSpPr/>
          <p:nvPr/>
        </p:nvSpPr>
        <p:spPr>
          <a:xfrm>
            <a:off x="6918158" y="942482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FDAEE1-8718-2E7E-0C2B-FB69CBE4C390}"/>
              </a:ext>
            </a:extLst>
          </p:cNvPr>
          <p:cNvSpPr txBox="1"/>
          <p:nvPr/>
        </p:nvSpPr>
        <p:spPr>
          <a:xfrm>
            <a:off x="9054777" y="590213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72248-26DE-C46B-DAA8-F731086C7681}"/>
              </a:ext>
            </a:extLst>
          </p:cNvPr>
          <p:cNvSpPr txBox="1"/>
          <p:nvPr/>
        </p:nvSpPr>
        <p:spPr>
          <a:xfrm>
            <a:off x="7126670" y="187446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1BDEA-5D7F-6F1D-15B6-41EE7B0F41CF}"/>
              </a:ext>
            </a:extLst>
          </p:cNvPr>
          <p:cNvSpPr txBox="1"/>
          <p:nvPr/>
        </p:nvSpPr>
        <p:spPr>
          <a:xfrm>
            <a:off x="8296024" y="15481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ACE52-2DA8-D2DE-B011-A59A95531399}"/>
              </a:ext>
            </a:extLst>
          </p:cNvPr>
          <p:cNvSpPr txBox="1"/>
          <p:nvPr/>
        </p:nvSpPr>
        <p:spPr>
          <a:xfrm>
            <a:off x="10588983" y="16738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1B3242-08BE-284E-6E86-90FB83B3A2AB}"/>
              </a:ext>
            </a:extLst>
          </p:cNvPr>
          <p:cNvSpPr txBox="1"/>
          <p:nvPr/>
        </p:nvSpPr>
        <p:spPr>
          <a:xfrm>
            <a:off x="11443609" y="108417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978AC-2F11-A065-56F2-2F55A83C4AE2}"/>
              </a:ext>
            </a:extLst>
          </p:cNvPr>
          <p:cNvSpPr txBox="1"/>
          <p:nvPr/>
        </p:nvSpPr>
        <p:spPr>
          <a:xfrm>
            <a:off x="9454747" y="171227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E7DE15-DE52-B0FA-D43B-8F0681D2F56F}"/>
              </a:ext>
            </a:extLst>
          </p:cNvPr>
          <p:cNvCxnSpPr>
            <a:cxnSpLocks/>
          </p:cNvCxnSpPr>
          <p:nvPr/>
        </p:nvCxnSpPr>
        <p:spPr>
          <a:xfrm flipH="1" flipV="1">
            <a:off x="9484126" y="1712502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BACDAA-B139-4E2D-0F56-3085CE7931BE}"/>
              </a:ext>
            </a:extLst>
          </p:cNvPr>
          <p:cNvSpPr txBox="1"/>
          <p:nvPr/>
        </p:nvSpPr>
        <p:spPr>
          <a:xfrm>
            <a:off x="896533" y="4629291"/>
            <a:ext cx="3117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-Angle of the hit</a:t>
            </a:r>
          </a:p>
          <a:p>
            <a:r>
              <a:rPr lang="en-US" sz="1600" dirty="0"/>
              <a:t>-Height of hit in cell</a:t>
            </a:r>
          </a:p>
          <a:p>
            <a:r>
              <a:rPr lang="en-US" sz="1600" dirty="0"/>
              <a:t>-Use of anode timestamps</a:t>
            </a:r>
          </a:p>
          <a:p>
            <a:r>
              <a:rPr lang="en-US" sz="1600" dirty="0"/>
              <a:t>-Distance of track from anode wire 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9CF960E-138E-5F12-B74B-DC1F9FEB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18" y="367149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Ways to test improved reconstruction models</a:t>
            </a:r>
          </a:p>
        </p:txBody>
      </p:sp>
      <p:pic>
        <p:nvPicPr>
          <p:cNvPr id="55" name="Picture 5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28E1E1E-2EE0-36A7-6CED-353994B0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26" y="2453197"/>
            <a:ext cx="3681441" cy="354127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18B1004-7A20-A59A-B5D7-E50991667B3B}"/>
              </a:ext>
            </a:extLst>
          </p:cNvPr>
          <p:cNvSpPr txBox="1"/>
          <p:nvPr/>
        </p:nvSpPr>
        <p:spPr>
          <a:xfrm>
            <a:off x="9175709" y="594996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0" i="0" u="none" strike="noStrike" dirty="0">
                <a:effectLst/>
                <a:latin typeface="Google Sans"/>
              </a:rPr>
              <a:t>δ</a:t>
            </a:r>
            <a:r>
              <a:rPr lang="en-GB" sz="1400" b="0" i="0" u="none" strike="noStrike" dirty="0">
                <a:effectLst/>
                <a:latin typeface="Google Sans"/>
              </a:rPr>
              <a:t> (mm)</a:t>
            </a:r>
            <a:endParaRPr lang="en-US" sz="1400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8EA5C91-5963-60DD-F621-52E1BA6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42</a:t>
            </a:fld>
            <a:endParaRPr lang="en-US"/>
          </a:p>
        </p:txBody>
      </p:sp>
      <p:pic>
        <p:nvPicPr>
          <p:cNvPr id="72" name="Content Placeholder 9" descr="Content Placeholder 9">
            <a:extLst>
              <a:ext uri="{FF2B5EF4-FFF2-40B4-BE49-F238E27FC236}">
                <a16:creationId xmlns:a16="http://schemas.microsoft.com/office/drawing/2014/main" id="{4E27FB63-F29F-5079-F3ED-14638E5F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970585" y="3065006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D8F16E-546B-9A8A-EF3D-1575DD93906D}"/>
              </a:ext>
            </a:extLst>
          </p:cNvPr>
          <p:cNvCxnSpPr>
            <a:cxnSpLocks/>
          </p:cNvCxnSpPr>
          <p:nvPr/>
        </p:nvCxnSpPr>
        <p:spPr>
          <a:xfrm flipV="1">
            <a:off x="3274141" y="3065006"/>
            <a:ext cx="1563800" cy="891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09D3F770-4A16-B518-E1B2-DF384938A696}"/>
              </a:ext>
            </a:extLst>
          </p:cNvPr>
          <p:cNvSpPr/>
          <p:nvPr/>
        </p:nvSpPr>
        <p:spPr>
          <a:xfrm>
            <a:off x="3401303" y="3114939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4C7E28-2913-ECF8-D52F-46AD26927568}"/>
              </a:ext>
            </a:extLst>
          </p:cNvPr>
          <p:cNvSpPr txBox="1"/>
          <p:nvPr/>
        </p:nvSpPr>
        <p:spPr>
          <a:xfrm>
            <a:off x="3805064" y="3187916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74AEE7-F336-B4A0-5F55-4393E4560007}"/>
              </a:ext>
            </a:extLst>
          </p:cNvPr>
          <p:cNvCxnSpPr>
            <a:cxnSpLocks/>
          </p:cNvCxnSpPr>
          <p:nvPr/>
        </p:nvCxnSpPr>
        <p:spPr>
          <a:xfrm>
            <a:off x="3809694" y="3065006"/>
            <a:ext cx="0" cy="891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C4E280-3764-CCB6-9709-D9E358918C76}"/>
              </a:ext>
            </a:extLst>
          </p:cNvPr>
          <p:cNvSpPr txBox="1"/>
          <p:nvPr/>
        </p:nvSpPr>
        <p:spPr>
          <a:xfrm>
            <a:off x="138713" y="5825643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7DA980-F469-BB4F-F3D1-C6A57CECA7D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39554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39" grpId="1"/>
      <p:bldP spid="44" grpId="0"/>
      <p:bldP spid="70" grpId="0" animBg="1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339" y="184615"/>
            <a:ext cx="4644832" cy="81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Attempts to model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28E6AC8E-D97E-5F85-6875-FA4A3F6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1" y="935892"/>
            <a:ext cx="4644832" cy="235369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C35D4B-98A8-5E6F-7B38-EEAECFB3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55" y="832085"/>
            <a:ext cx="2892731" cy="2319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/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BAAC02-60A4-8649-8AC5-1DCCE22DCB0F}"/>
              </a:ext>
            </a:extLst>
          </p:cNvPr>
          <p:cNvSpPr txBox="1"/>
          <p:nvPr/>
        </p:nvSpPr>
        <p:spPr>
          <a:xfrm rot="16200000">
            <a:off x="5211358" y="1755099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8EB2A-3F89-C406-B654-E0DFEDFB85A9}"/>
              </a:ext>
            </a:extLst>
          </p:cNvPr>
          <p:cNvSpPr txBox="1"/>
          <p:nvPr/>
        </p:nvSpPr>
        <p:spPr>
          <a:xfrm>
            <a:off x="9035446" y="1117969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D5986-71D3-35F6-610D-24D7648AE6D8}"/>
              </a:ext>
            </a:extLst>
          </p:cNvPr>
          <p:cNvSpPr txBox="1"/>
          <p:nvPr/>
        </p:nvSpPr>
        <p:spPr>
          <a:xfrm>
            <a:off x="9127503" y="3701570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Data</a:t>
            </a:r>
          </a:p>
        </p:txBody>
      </p:sp>
      <p:pic>
        <p:nvPicPr>
          <p:cNvPr id="22" name="Picture 21" descr="A blue and yellow gradien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33697D5E-9BC3-5DA7-073A-F97A88DD3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52" y="3458393"/>
            <a:ext cx="4579264" cy="2463715"/>
          </a:xfrm>
          <a:prstGeom prst="rect">
            <a:avLst/>
          </a:prstGeom>
        </p:spPr>
      </p:pic>
      <p:pic>
        <p:nvPicPr>
          <p:cNvPr id="25" name="Picture 2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AB8D30D-688C-13D2-68CD-A29C3FAA4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155" y="3456775"/>
            <a:ext cx="3088352" cy="2418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89B1DC-32C9-2AD4-56E7-C672A262DC74}"/>
              </a:ext>
            </a:extLst>
          </p:cNvPr>
          <p:cNvSpPr txBox="1"/>
          <p:nvPr/>
        </p:nvSpPr>
        <p:spPr>
          <a:xfrm rot="16200000">
            <a:off x="5210740" y="4340382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/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/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Different assumptions:</a:t>
                </a:r>
              </a:p>
              <a:p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 acceleration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b="0" dirty="0"/>
                  <a:t>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Randomly changing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blipFill>
                <a:blip r:embed="rId8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305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333670" y="510533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1002967" y="3001715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82571" y="55758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6" y="1356981"/>
            <a:ext cx="4104449" cy="3803576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386D4E5-2D4D-827B-032D-3A44F7EF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87" y="2117983"/>
            <a:ext cx="4125425" cy="3393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EE223-5909-784C-C90E-387EE6EE484D}"/>
              </a:ext>
            </a:extLst>
          </p:cNvPr>
          <p:cNvSpPr txBox="1"/>
          <p:nvPr/>
        </p:nvSpPr>
        <p:spPr>
          <a:xfrm rot="16200000">
            <a:off x="5943234" y="3487920"/>
            <a:ext cx="90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2A20E-594C-7C11-339F-F075777D4530}"/>
              </a:ext>
            </a:extLst>
          </p:cNvPr>
          <p:cNvSpPr txBox="1"/>
          <p:nvPr/>
        </p:nvSpPr>
        <p:spPr>
          <a:xfrm>
            <a:off x="8248465" y="5444337"/>
            <a:ext cx="11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Angle of 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6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Characteristic Times of Propagation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/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Drift time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Propagation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x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Partial Deadtime ~ 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 Deadtime ~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to Quench ~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Characteriscic</a:t>
                </a:r>
                <a:r>
                  <a:rPr lang="en-US" dirty="0"/>
                  <a:t> acceleration? – extract from previous plot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blipFill>
                <a:blip r:embed="rId3"/>
                <a:stretch>
                  <a:fillRect l="-662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yellow dotted line&#10;&#10;Description automatically generated">
            <a:extLst>
              <a:ext uri="{FF2B5EF4-FFF2-40B4-BE49-F238E27FC236}">
                <a16:creationId xmlns:a16="http://schemas.microsoft.com/office/drawing/2014/main" id="{E4A1E870-A797-04BE-3DE5-8F0E1951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86" y="524697"/>
            <a:ext cx="3504988" cy="2809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98CAC5-FE55-C07B-B322-6413CEFF688E}"/>
              </a:ext>
            </a:extLst>
          </p:cNvPr>
          <p:cNvCxnSpPr/>
          <p:nvPr/>
        </p:nvCxnSpPr>
        <p:spPr>
          <a:xfrm>
            <a:off x="8299856" y="2860087"/>
            <a:ext cx="58640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58F96-F6FB-784B-42A5-53699DB8FF76}"/>
              </a:ext>
            </a:extLst>
          </p:cNvPr>
          <p:cNvCxnSpPr>
            <a:cxnSpLocks/>
          </p:cNvCxnSpPr>
          <p:nvPr/>
        </p:nvCxnSpPr>
        <p:spPr>
          <a:xfrm>
            <a:off x="8299856" y="2068269"/>
            <a:ext cx="110539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5A4959-3B42-57A1-214C-0EC5C375BEB1}"/>
              </a:ext>
            </a:extLst>
          </p:cNvPr>
          <p:cNvSpPr txBox="1"/>
          <p:nvPr/>
        </p:nvSpPr>
        <p:spPr>
          <a:xfrm>
            <a:off x="1357460" y="4567324"/>
            <a:ext cx="20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 be completed …)</a:t>
            </a:r>
          </a:p>
        </p:txBody>
      </p:sp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A47F3BDB-0406-B337-A816-06DDF39A8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92"/>
          <a:stretch/>
        </p:blipFill>
        <p:spPr>
          <a:xfrm>
            <a:off x="8003074" y="3517122"/>
            <a:ext cx="3263739" cy="2808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6549B-8F86-C311-CDE2-E3B7E60A21F8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DB57C-55A9-CEB9-65B8-52D5569D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194FA-F8D8-4400-3EE8-072EE5A5DE32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00021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27" y="413048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Edge Effects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9234272" y="6028090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80B0D-7FB5-EBD5-3E74-AACE12A6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3" y="1661516"/>
            <a:ext cx="3503524" cy="3441085"/>
          </a:xfrm>
          <a:prstGeom prst="rect">
            <a:avLst/>
          </a:prstGeom>
        </p:spPr>
      </p:pic>
      <p:pic>
        <p:nvPicPr>
          <p:cNvPr id="8" name="Picture 7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8594BED5-7EA8-CDAB-76F7-EB76C9A8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789" y="1879147"/>
            <a:ext cx="3756216" cy="31539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7EC68-3C66-654C-FE08-747B48858730}"/>
              </a:ext>
            </a:extLst>
          </p:cNvPr>
          <p:cNvCxnSpPr>
            <a:cxnSpLocks/>
          </p:cNvCxnSpPr>
          <p:nvPr/>
        </p:nvCxnSpPr>
        <p:spPr>
          <a:xfrm flipV="1">
            <a:off x="8544245" y="1981357"/>
            <a:ext cx="202975" cy="28651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86CFA4-75B2-C54D-3DBB-64F3BCDBB4AB}"/>
              </a:ext>
            </a:extLst>
          </p:cNvPr>
          <p:cNvCxnSpPr>
            <a:cxnSpLocks/>
          </p:cNvCxnSpPr>
          <p:nvPr/>
        </p:nvCxnSpPr>
        <p:spPr>
          <a:xfrm flipV="1">
            <a:off x="8544245" y="4721381"/>
            <a:ext cx="3249008" cy="1261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C181EC-E800-7FAA-B6B2-B89788F746A3}"/>
              </a:ext>
            </a:extLst>
          </p:cNvPr>
          <p:cNvCxnSpPr>
            <a:cxnSpLocks/>
          </p:cNvCxnSpPr>
          <p:nvPr/>
        </p:nvCxnSpPr>
        <p:spPr>
          <a:xfrm flipV="1">
            <a:off x="3044025" y="1991480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41AAEB-21F3-078C-3C3D-B62C282BD612}"/>
              </a:ext>
            </a:extLst>
          </p:cNvPr>
          <p:cNvCxnSpPr>
            <a:cxnSpLocks/>
          </p:cNvCxnSpPr>
          <p:nvPr/>
        </p:nvCxnSpPr>
        <p:spPr>
          <a:xfrm flipV="1">
            <a:off x="862527" y="1991479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66C2C7A-33F9-3523-CB91-159DD0EE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77" y="1879147"/>
            <a:ext cx="3756215" cy="32059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492E41-E923-3A17-69F8-EF9E9288845E}"/>
              </a:ext>
            </a:extLst>
          </p:cNvPr>
          <p:cNvCxnSpPr>
            <a:cxnSpLocks/>
          </p:cNvCxnSpPr>
          <p:nvPr/>
        </p:nvCxnSpPr>
        <p:spPr>
          <a:xfrm flipV="1">
            <a:off x="4723075" y="199147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B01F3D-DF04-3A5E-0AA2-72BD19766B37}"/>
              </a:ext>
            </a:extLst>
          </p:cNvPr>
          <p:cNvCxnSpPr>
            <a:cxnSpLocks/>
          </p:cNvCxnSpPr>
          <p:nvPr/>
        </p:nvCxnSpPr>
        <p:spPr>
          <a:xfrm flipV="1">
            <a:off x="7252915" y="197554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9" descr="Content Placeholder 9">
            <a:extLst>
              <a:ext uri="{FF2B5EF4-FFF2-40B4-BE49-F238E27FC236}">
                <a16:creationId xmlns:a16="http://schemas.microsoft.com/office/drawing/2014/main" id="{436D15AF-A954-C12D-4CE8-2F3AD007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73" t="40305"/>
          <a:stretch>
            <a:fillRect/>
          </a:stretch>
        </p:blipFill>
        <p:spPr>
          <a:xfrm>
            <a:off x="3302376" y="684982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125D5B-ABA2-0088-C18C-339D6BEEF02D}"/>
              </a:ext>
            </a:extLst>
          </p:cNvPr>
          <p:cNvCxnSpPr>
            <a:cxnSpLocks/>
          </p:cNvCxnSpPr>
          <p:nvPr/>
        </p:nvCxnSpPr>
        <p:spPr>
          <a:xfrm flipV="1">
            <a:off x="4055943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6C11F4-797E-6918-147A-DBC8157C1997}"/>
              </a:ext>
            </a:extLst>
          </p:cNvPr>
          <p:cNvCxnSpPr>
            <a:cxnSpLocks/>
          </p:cNvCxnSpPr>
          <p:nvPr/>
        </p:nvCxnSpPr>
        <p:spPr>
          <a:xfrm flipV="1">
            <a:off x="7599848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8662CA-B0B5-322E-7939-8D2BE5DD3F8F}"/>
              </a:ext>
            </a:extLst>
          </p:cNvPr>
          <p:cNvSpPr txBox="1"/>
          <p:nvPr/>
        </p:nvSpPr>
        <p:spPr>
          <a:xfrm>
            <a:off x="8605975" y="86206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upper and lower 10% cell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7B15EA-D0EA-7ABF-716F-438D8502A23A}"/>
              </a:ext>
            </a:extLst>
          </p:cNvPr>
          <p:cNvSpPr txBox="1"/>
          <p:nvPr/>
        </p:nvSpPr>
        <p:spPr>
          <a:xfrm>
            <a:off x="516835" y="5255812"/>
            <a:ext cx="775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no. recorded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propagation time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multiple hits?/plasma decelerating so not reaching 2</a:t>
            </a:r>
            <a:r>
              <a:rPr lang="en-US" baseline="30000" dirty="0"/>
              <a:t>nd</a:t>
            </a:r>
            <a:r>
              <a:rPr lang="en-US" dirty="0"/>
              <a:t> cathode?/…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B84-83D2-12FC-4E8D-714470294AFE}"/>
              </a:ext>
            </a:extLst>
          </p:cNvPr>
          <p:cNvSpPr txBox="1"/>
          <p:nvPr/>
        </p:nvSpPr>
        <p:spPr>
          <a:xfrm>
            <a:off x="9955389" y="500717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CE3BD-D81F-D114-25F3-657D6BEDE958}"/>
              </a:ext>
            </a:extLst>
          </p:cNvPr>
          <p:cNvSpPr txBox="1"/>
          <p:nvPr/>
        </p:nvSpPr>
        <p:spPr>
          <a:xfrm>
            <a:off x="7878692" y="305575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5F3A2-380D-711C-A3EE-08B85217309C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8AC6D-CF94-AE13-49A7-C9763D5B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F4C81-91E7-9F2B-AD80-0B96F97034A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94859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3EC9CA-DF87-2A5B-8324-C852069B02A3}"/>
              </a:ext>
            </a:extLst>
          </p:cNvPr>
          <p:cNvCxnSpPr>
            <a:cxnSpLocks/>
          </p:cNvCxnSpPr>
          <p:nvPr/>
        </p:nvCxnSpPr>
        <p:spPr>
          <a:xfrm>
            <a:off x="10098827" y="929015"/>
            <a:ext cx="0" cy="323208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8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297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decrease with increasing rad - not what we see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A936D3-CF47-043A-CFF8-CDB50D3ECF17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/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/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blipFill>
                <a:blip r:embed="rId10"/>
                <a:stretch>
                  <a:fillRect r="-4864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84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19643A51-169F-F9B8-53D4-6027557009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4645" y="4935093"/>
            <a:ext cx="499337" cy="495770"/>
          </a:xfrm>
          <a:prstGeom prst="rect">
            <a:avLst/>
          </a:prstGeom>
        </p:spPr>
      </p:pic>
      <p:pic>
        <p:nvPicPr>
          <p:cNvPr id="92" name="Picture 9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797414A-8E30-F94F-EE6C-F801E0A03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6006" y="4369943"/>
            <a:ext cx="1615721" cy="1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66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54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increase with increasing rad – this is what we see!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32521B6-6A65-A7D0-B213-B0881EF95253}"/>
              </a:ext>
            </a:extLst>
          </p:cNvPr>
          <p:cNvGrpSpPr/>
          <p:nvPr/>
        </p:nvGrpSpPr>
        <p:grpSpPr>
          <a:xfrm>
            <a:off x="5639368" y="790188"/>
            <a:ext cx="4568735" cy="2524700"/>
            <a:chOff x="504993" y="3024206"/>
            <a:chExt cx="4940876" cy="28075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134777C-5185-B118-3803-AE156CAB27C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DF8DD04-E7C4-98C7-9117-5AEFD22D9CAB}"/>
                  </a:ext>
                </a:extLst>
              </p:cNvPr>
              <p:cNvCxnSpPr>
                <a:cxnSpLocks/>
                <a:endCxn id="1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830AA6F-A75F-CED8-23F6-99C24D0AB5F0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98FF5D10-5EC6-5472-F3D1-01CA6C60FFCA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c 139">
                  <a:extLst>
                    <a:ext uri="{FF2B5EF4-FFF2-40B4-BE49-F238E27FC236}">
                      <a16:creationId xmlns:a16="http://schemas.microsoft.com/office/drawing/2014/main" id="{89759536-3B3D-11E6-238A-64B2B7EFDBB4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AADE607-22C1-CF78-FF9D-ED01EAA5DC27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AEDC8AE-47CF-30C2-8305-5AF5B81172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3D3A6F-6D95-D9E1-5117-2384C9D4F316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A187B9B-0BD2-080F-9022-36E0548E8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C417813-28D5-4DF7-AC74-E9B4412CB01C}"/>
              </a:ext>
            </a:extLst>
          </p:cNvPr>
          <p:cNvGrpSpPr/>
          <p:nvPr/>
        </p:nvGrpSpPr>
        <p:grpSpPr>
          <a:xfrm>
            <a:off x="5680136" y="2324571"/>
            <a:ext cx="4872919" cy="2198361"/>
            <a:chOff x="497470" y="4723645"/>
            <a:chExt cx="5252344" cy="261775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82167F3-4EB0-0BC5-DF02-C144D02A8DF7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5F1C62F-73BB-A6CB-2BB4-5430B3A2CF76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149" name="Arc 148">
                  <a:extLst>
                    <a:ext uri="{FF2B5EF4-FFF2-40B4-BE49-F238E27FC236}">
                      <a16:creationId xmlns:a16="http://schemas.microsoft.com/office/drawing/2014/main" id="{47A07980-E702-3A8A-B368-519E1893E999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c 149">
                  <a:extLst>
                    <a:ext uri="{FF2B5EF4-FFF2-40B4-BE49-F238E27FC236}">
                      <a16:creationId xmlns:a16="http://schemas.microsoft.com/office/drawing/2014/main" id="{946F9DE8-FBD1-5DFC-4610-87E767915F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1CC8C43-7292-6DDC-02D1-735FDF69E081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676714A-C81F-545B-327E-A3E90CE9E852}"/>
                  </a:ext>
                </a:extLst>
              </p:cNvPr>
              <p:cNvCxnSpPr>
                <a:cxnSpLocks/>
                <a:stCxn id="149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593DD36-1CA6-AA58-442E-DCB346477007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90"/>
              <a:ext cx="23569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5488211-A88E-1411-E4B7-82A3D886277B}"/>
                </a:ext>
              </a:extLst>
            </p:cNvPr>
            <p:cNvCxnSpPr/>
            <p:nvPr/>
          </p:nvCxnSpPr>
          <p:spPr>
            <a:xfrm>
              <a:off x="5494509" y="5141236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690F1F5-492A-4A81-7080-EDEAC1CF2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7267" y="4723645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520FD7-E955-EC7F-9AF9-E46A800BCCA9}"/>
              </a:ext>
            </a:extLst>
          </p:cNvPr>
          <p:cNvCxnSpPr>
            <a:cxnSpLocks/>
          </p:cNvCxnSpPr>
          <p:nvPr/>
        </p:nvCxnSpPr>
        <p:spPr>
          <a:xfrm>
            <a:off x="6803303" y="103315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7117587-5301-3A6C-30A1-AF84BFAC365A}"/>
              </a:ext>
            </a:extLst>
          </p:cNvPr>
          <p:cNvCxnSpPr>
            <a:cxnSpLocks/>
          </p:cNvCxnSpPr>
          <p:nvPr/>
        </p:nvCxnSpPr>
        <p:spPr>
          <a:xfrm>
            <a:off x="5635311" y="153119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912E478-B84D-FE1F-F2AF-1718475C5DA9}"/>
              </a:ext>
            </a:extLst>
          </p:cNvPr>
          <p:cNvCxnSpPr>
            <a:cxnSpLocks/>
          </p:cNvCxnSpPr>
          <p:nvPr/>
        </p:nvCxnSpPr>
        <p:spPr>
          <a:xfrm>
            <a:off x="5680136" y="291886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D92AD65-802A-B3AD-91FD-C0143E3EE9D3}"/>
              </a:ext>
            </a:extLst>
          </p:cNvPr>
          <p:cNvCxnSpPr>
            <a:cxnSpLocks/>
          </p:cNvCxnSpPr>
          <p:nvPr/>
        </p:nvCxnSpPr>
        <p:spPr>
          <a:xfrm>
            <a:off x="6989836" y="103315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AF6967-0E8C-35D9-334D-110F6CD96A27}"/>
              </a:ext>
            </a:extLst>
          </p:cNvPr>
          <p:cNvCxnSpPr>
            <a:cxnSpLocks/>
          </p:cNvCxnSpPr>
          <p:nvPr/>
        </p:nvCxnSpPr>
        <p:spPr>
          <a:xfrm>
            <a:off x="7133272" y="270097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1573639-4DD0-299E-B063-6633C68BFBAF}"/>
              </a:ext>
            </a:extLst>
          </p:cNvPr>
          <p:cNvCxnSpPr>
            <a:cxnSpLocks/>
          </p:cNvCxnSpPr>
          <p:nvPr/>
        </p:nvCxnSpPr>
        <p:spPr>
          <a:xfrm>
            <a:off x="5680136" y="417076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049C8D1-B3A2-CD81-66DB-ED2E8FD0F3DF}"/>
              </a:ext>
            </a:extLst>
          </p:cNvPr>
          <p:cNvCxnSpPr>
            <a:cxnSpLocks/>
          </p:cNvCxnSpPr>
          <p:nvPr/>
        </p:nvCxnSpPr>
        <p:spPr>
          <a:xfrm>
            <a:off x="10098826" y="937235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150D11-F531-007E-31AE-5A343AB59C48}"/>
              </a:ext>
            </a:extLst>
          </p:cNvPr>
          <p:cNvCxnSpPr>
            <a:cxnSpLocks/>
          </p:cNvCxnSpPr>
          <p:nvPr/>
        </p:nvCxnSpPr>
        <p:spPr>
          <a:xfrm>
            <a:off x="10426258" y="2585978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C4E0B-24A3-6B8B-69EA-D1CEFD4F9DF3}"/>
              </a:ext>
            </a:extLst>
          </p:cNvPr>
          <p:cNvCxnSpPr>
            <a:cxnSpLocks/>
          </p:cNvCxnSpPr>
          <p:nvPr/>
        </p:nvCxnSpPr>
        <p:spPr>
          <a:xfrm>
            <a:off x="7151202" y="2131838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A5611-AAB2-324D-4366-04BD8F3BF59C}"/>
              </a:ext>
            </a:extLst>
          </p:cNvPr>
          <p:cNvCxnSpPr>
            <a:cxnSpLocks/>
          </p:cNvCxnSpPr>
          <p:nvPr/>
        </p:nvCxnSpPr>
        <p:spPr>
          <a:xfrm>
            <a:off x="7471239" y="3525894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1DB9B94-98C3-DEEE-90EA-D770B0833063}"/>
              </a:ext>
            </a:extLst>
          </p:cNvPr>
          <p:cNvCxnSpPr>
            <a:cxnSpLocks/>
          </p:cNvCxnSpPr>
          <p:nvPr/>
        </p:nvCxnSpPr>
        <p:spPr>
          <a:xfrm>
            <a:off x="6988467" y="2396559"/>
            <a:ext cx="2081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E7DC59F-DFA3-230D-24A7-B847A0147FEE}"/>
              </a:ext>
            </a:extLst>
          </p:cNvPr>
          <p:cNvCxnSpPr>
            <a:cxnSpLocks/>
          </p:cNvCxnSpPr>
          <p:nvPr/>
        </p:nvCxnSpPr>
        <p:spPr>
          <a:xfrm>
            <a:off x="7144852" y="3710610"/>
            <a:ext cx="372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4CEA965-6DB3-CFC3-35CD-134009B9DE19}"/>
              </a:ext>
            </a:extLst>
          </p:cNvPr>
          <p:cNvSpPr txBox="1"/>
          <p:nvPr/>
        </p:nvSpPr>
        <p:spPr>
          <a:xfrm>
            <a:off x="6446126" y="416932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/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/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/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blipFill>
                <a:blip r:embed="rId7"/>
                <a:stretch>
                  <a:fillRect r="-1600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/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blipFill>
                <a:blip r:embed="rId8"/>
                <a:stretch>
                  <a:fillRect r="-1764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4281CF6-CB4E-4BAD-424A-EC74492573BD}"/>
              </a:ext>
            </a:extLst>
          </p:cNvPr>
          <p:cNvCxnSpPr/>
          <p:nvPr/>
        </p:nvCxnSpPr>
        <p:spPr>
          <a:xfrm>
            <a:off x="6465983" y="92955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371EEDB-9991-084D-7097-28865A9F7816}"/>
              </a:ext>
            </a:extLst>
          </p:cNvPr>
          <p:cNvSpPr txBox="1"/>
          <p:nvPr/>
        </p:nvSpPr>
        <p:spPr>
          <a:xfrm>
            <a:off x="6000641" y="60294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3F23C81-B426-E6E2-EC07-4CDB8D3CC593}"/>
              </a:ext>
            </a:extLst>
          </p:cNvPr>
          <p:cNvSpPr txBox="1"/>
          <p:nvPr/>
        </p:nvSpPr>
        <p:spPr>
          <a:xfrm>
            <a:off x="9972028" y="4193776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9E15E0-1331-7599-8546-B8C59A3F159B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173" name="Picture 17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510C662-B5FD-EDD5-723E-B2F5CD16E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175" name="Picture 174" descr="A graph with a line going up&#10;&#10;Description automatically generated">
            <a:extLst>
              <a:ext uri="{FF2B5EF4-FFF2-40B4-BE49-F238E27FC236}">
                <a16:creationId xmlns:a16="http://schemas.microsoft.com/office/drawing/2014/main" id="{2E426BA8-D346-DCDF-FD56-D8BE4B020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30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Effect of drift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/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/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measured from time after avalanche first reaches cathode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needs to be made?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make quick estimate this effect will have/ investigate if the effect can be seen in the data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blipFill>
                <a:blip r:embed="rId6"/>
                <a:stretch>
                  <a:fillRect l="-397" t="-252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25D10A-979D-17A7-9ACD-13FFD4C5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49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2F3B8-27CA-11C6-D3C4-F6A8FA992C8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22888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</a:t>
            </a:fld>
            <a:endParaRPr lang="en-US"/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B44BCF-0569-5E1C-BB0D-C133979D987E}"/>
              </a:ext>
            </a:extLst>
          </p:cNvPr>
          <p:cNvCxnSpPr>
            <a:cxnSpLocks/>
          </p:cNvCxnSpPr>
          <p:nvPr/>
        </p:nvCxnSpPr>
        <p:spPr>
          <a:xfrm flipV="1">
            <a:off x="7998593" y="4339702"/>
            <a:ext cx="272452" cy="121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3D0AFF-DF2B-A202-FF71-0C26D89EC067}"/>
              </a:ext>
            </a:extLst>
          </p:cNvPr>
          <p:cNvSpPr txBox="1"/>
          <p:nvPr/>
        </p:nvSpPr>
        <p:spPr>
          <a:xfrm>
            <a:off x="7308072" y="5600927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ionization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5F622F-5DD0-6C34-667A-6820AF2193AF}"/>
              </a:ext>
            </a:extLst>
          </p:cNvPr>
          <p:cNvCxnSpPr>
            <a:cxnSpLocks/>
          </p:cNvCxnSpPr>
          <p:nvPr/>
        </p:nvCxnSpPr>
        <p:spPr>
          <a:xfrm flipH="1" flipV="1">
            <a:off x="8529082" y="4801910"/>
            <a:ext cx="616155" cy="14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6A90FF-B61B-AC9D-1793-EF256EDB0275}"/>
              </a:ext>
            </a:extLst>
          </p:cNvPr>
          <p:cNvSpPr txBox="1"/>
          <p:nvPr/>
        </p:nvSpPr>
        <p:spPr>
          <a:xfrm>
            <a:off x="9145237" y="4874600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quenched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1BDFAF-3901-D253-9ACC-4B2316F6410D}"/>
              </a:ext>
            </a:extLst>
          </p:cNvPr>
          <p:cNvSpPr txBox="1"/>
          <p:nvPr/>
        </p:nvSpPr>
        <p:spPr>
          <a:xfrm>
            <a:off x="8657684" y="2817786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near 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BC451D-D1D1-0F7D-ECD3-87021D2B32D8}"/>
              </a:ext>
            </a:extLst>
          </p:cNvPr>
          <p:cNvSpPr txBox="1"/>
          <p:nvPr/>
        </p:nvSpPr>
        <p:spPr>
          <a:xfrm>
            <a:off x="10019180" y="2880865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far end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B579F0-5A8D-76D7-F5C7-C795EF98515B}"/>
              </a:ext>
            </a:extLst>
          </p:cNvPr>
          <p:cNvCxnSpPr>
            <a:cxnSpLocks/>
          </p:cNvCxnSpPr>
          <p:nvPr/>
        </p:nvCxnSpPr>
        <p:spPr>
          <a:xfrm flipH="1">
            <a:off x="8985870" y="3278038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C8B62B-3F85-38B9-549A-10AE3955AC69}"/>
              </a:ext>
            </a:extLst>
          </p:cNvPr>
          <p:cNvCxnSpPr>
            <a:cxnSpLocks/>
          </p:cNvCxnSpPr>
          <p:nvPr/>
        </p:nvCxnSpPr>
        <p:spPr>
          <a:xfrm flipH="1">
            <a:off x="10282826" y="3323294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  <p:pic>
        <p:nvPicPr>
          <p:cNvPr id="49" name="Content Placeholder 9" descr="Content Placeholder 9">
            <a:extLst>
              <a:ext uri="{FF2B5EF4-FFF2-40B4-BE49-F238E27FC236}">
                <a16:creationId xmlns:a16="http://schemas.microsoft.com/office/drawing/2014/main" id="{A8E2E470-7704-2107-53D6-7E7E8566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>
            <a:off x="1022446" y="4695958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7-point Star 55">
            <a:extLst>
              <a:ext uri="{FF2B5EF4-FFF2-40B4-BE49-F238E27FC236}">
                <a16:creationId xmlns:a16="http://schemas.microsoft.com/office/drawing/2014/main" id="{EEB6FB8D-6107-AE69-59FB-CADD1648DB13}"/>
              </a:ext>
            </a:extLst>
          </p:cNvPr>
          <p:cNvSpPr/>
          <p:nvPr/>
        </p:nvSpPr>
        <p:spPr>
          <a:xfrm>
            <a:off x="4380683" y="4990942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C91B787-00EB-5880-7F37-EA6D1B55441F}"/>
              </a:ext>
            </a:extLst>
          </p:cNvPr>
          <p:cNvSpPr/>
          <p:nvPr/>
        </p:nvSpPr>
        <p:spPr>
          <a:xfrm rot="5400000">
            <a:off x="2770743" y="3676052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FA709A4C-80D0-D31D-E533-7733720F8240}"/>
              </a:ext>
            </a:extLst>
          </p:cNvPr>
          <p:cNvSpPr/>
          <p:nvPr/>
        </p:nvSpPr>
        <p:spPr>
          <a:xfrm rot="16200000">
            <a:off x="5098579" y="4664261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50C49-D13C-1D9C-195C-AA143D5398CF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345423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How continue analysis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BEC3D82-3EE5-3E7C-F3F4-78281CFB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8"/>
          <a:stretch/>
        </p:blipFill>
        <p:spPr>
          <a:xfrm>
            <a:off x="8360961" y="585321"/>
            <a:ext cx="3648197" cy="314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ACD9B-3E38-B943-8730-CC5264D06326}"/>
              </a:ext>
            </a:extLst>
          </p:cNvPr>
          <p:cNvSpPr txBox="1"/>
          <p:nvPr/>
        </p:nvSpPr>
        <p:spPr>
          <a:xfrm>
            <a:off x="433722" y="1400629"/>
            <a:ext cx="7927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this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effective length of tracker cell/develop method to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 of drift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how much these parameters change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and between runs*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effects when use replacement anode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error on vertical position due to plasma speed change/formulate new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plasma model??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F72614-63BA-154C-1C4B-0C2F2D8F08F8}"/>
              </a:ext>
            </a:extLst>
          </p:cNvPr>
          <p:cNvCxnSpPr>
            <a:cxnSpLocks/>
          </p:cNvCxnSpPr>
          <p:nvPr/>
        </p:nvCxnSpPr>
        <p:spPr>
          <a:xfrm>
            <a:off x="5172452" y="1583703"/>
            <a:ext cx="3094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19E9C-3122-0D8E-013B-D44DDA9A1DDE}"/>
              </a:ext>
            </a:extLst>
          </p:cNvPr>
          <p:cNvSpPr txBox="1"/>
          <p:nvPr/>
        </p:nvSpPr>
        <p:spPr>
          <a:xfrm>
            <a:off x="697671" y="5860567"/>
            <a:ext cx="764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*(do we need to recalibrate corrections we will make for each run/for each cell)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98B75-8399-0823-7668-EC9EB37BDB2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13D2F-6EAA-24F5-63C7-6C6E78A5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1C6C7-11BB-BF36-A0F6-61439212519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48491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009CC-5DB5-AE0C-8CF6-3FBC24587F8F}"/>
              </a:ext>
            </a:extLst>
          </p:cNvPr>
          <p:cNvSpPr txBox="1"/>
          <p:nvPr/>
        </p:nvSpPr>
        <p:spPr>
          <a:xfrm>
            <a:off x="489053" y="2919988"/>
            <a:ext cx="8074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Clearly the affect of plasma deceleration are noticeable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Corrections can be made to account for these/their uncertainty can be estimated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analysis to understand these effects more and correct for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4346CD-F99A-86DA-2389-E80139FC53B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16E28A8-1E82-E8D2-67D2-853A57F6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B5878-AC6B-7E17-480F-C74CC214971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689335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does the plasma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9960A-EB2A-7C77-929E-35E08D4C187F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88376D-12D2-EB78-8600-ECA5E45BD9C2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7947A9ED-F47D-6949-B0B1-A346269E7BA1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95A0F4-4017-BBCE-3BBC-6897CD357D30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4DB3E-8980-79DA-82EA-FD2224C93A1D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83F683-EB4A-5A6B-421C-104754C5F61E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ABB52AAC-1FC1-8EEA-4431-1E476F327409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7D38A8-38AC-1B58-7CBC-FE653E9B42B8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C9BC59-FDCD-C87E-0B27-F11D10E5E33F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963358-4F5D-60E9-6F5C-9253B64D32A9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A49A5-8058-C401-EBD3-62D007B97134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498C02-B697-C1CF-53AC-E68204001E89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12D8EC-69DB-B64B-14B9-B7555EBE9456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689193-7346-B636-5534-A264EDF1C5DD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4FE85-3FD4-DFE9-0D14-3AD64E6F1327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40F28374-B7C1-55F2-5E88-2EE488E2348A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4A17ED-28D0-B9C0-1C34-D8CD436BABB7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B047C1-35C9-8A35-1971-DA0569639CB4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CF55FE2-6229-ADDF-AB90-5EC56FB162E9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4F4206-E782-F881-F033-4A3275F33AEE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0B71B8-B359-EB39-9709-8C4D4744B1E9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2E81E47E-1679-D85E-383C-D2C95D07F12A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1D9ADE2-42F2-DBD2-9A42-6E09FB8EA49E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B4D63C-CB1A-362D-2DB0-11609A1A8979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5-point Star 141">
            <a:extLst>
              <a:ext uri="{FF2B5EF4-FFF2-40B4-BE49-F238E27FC236}">
                <a16:creationId xmlns:a16="http://schemas.microsoft.com/office/drawing/2014/main" id="{93D09A73-90A9-74CE-DDA8-6484FC0AAF37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5A032FF-EDFF-3C54-ADF4-C5BEADB872BD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1B293C2-58E7-3B2B-BAC0-CF233A50E139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F13C98B-F017-BBD1-3350-213A3FF31086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62CD4-BB2D-A059-0C75-7104CD722D6B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54" name="5-point Star 153">
            <a:extLst>
              <a:ext uri="{FF2B5EF4-FFF2-40B4-BE49-F238E27FC236}">
                <a16:creationId xmlns:a16="http://schemas.microsoft.com/office/drawing/2014/main" id="{A3A0456F-C22E-AC0A-9AC8-BA6908D5F517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D3CB640-9CB6-4290-B8BE-2801A2F513A6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D4A37C-B1EB-710F-13B8-0F095CF6E1D8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9537509-3F71-4DFA-CD34-4C7C1EB4D5BA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5-point Star 189">
            <a:extLst>
              <a:ext uri="{FF2B5EF4-FFF2-40B4-BE49-F238E27FC236}">
                <a16:creationId xmlns:a16="http://schemas.microsoft.com/office/drawing/2014/main" id="{3ACE61E2-549C-D737-9369-FDC18E792980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1A1368F-3FB0-B3DB-7A98-0901F50007A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5-point Star 192">
            <a:extLst>
              <a:ext uri="{FF2B5EF4-FFF2-40B4-BE49-F238E27FC236}">
                <a16:creationId xmlns:a16="http://schemas.microsoft.com/office/drawing/2014/main" id="{A6EEB263-F82B-DD6E-7910-20202A9514FA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A0514D6-5D7B-CCAC-F1E0-FDC06F6506EE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Content Placeholder 9" descr="Content Placeholder 9">
            <a:extLst>
              <a:ext uri="{FF2B5EF4-FFF2-40B4-BE49-F238E27FC236}">
                <a16:creationId xmlns:a16="http://schemas.microsoft.com/office/drawing/2014/main" id="{C27A378B-8845-FDB6-FE1C-1E5665A4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787198" y="3429000"/>
            <a:ext cx="3546311" cy="7360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735129-88D7-33D9-2A66-97C131ABB806}"/>
              </a:ext>
            </a:extLst>
          </p:cNvPr>
          <p:cNvCxnSpPr>
            <a:cxnSpLocks/>
          </p:cNvCxnSpPr>
          <p:nvPr/>
        </p:nvCxnSpPr>
        <p:spPr>
          <a:xfrm flipV="1">
            <a:off x="9139805" y="3335604"/>
            <a:ext cx="0" cy="4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31B0834-4CFB-D4C0-F32B-8611E22D618A}"/>
              </a:ext>
            </a:extLst>
          </p:cNvPr>
          <p:cNvCxnSpPr>
            <a:cxnSpLocks/>
          </p:cNvCxnSpPr>
          <p:nvPr/>
        </p:nvCxnSpPr>
        <p:spPr>
          <a:xfrm>
            <a:off x="9526494" y="3587590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97FA5B9-93FA-D1A4-0550-8FD24C472FAC}"/>
              </a:ext>
            </a:extLst>
          </p:cNvPr>
          <p:cNvCxnSpPr>
            <a:cxnSpLocks/>
          </p:cNvCxnSpPr>
          <p:nvPr/>
        </p:nvCxnSpPr>
        <p:spPr>
          <a:xfrm>
            <a:off x="10152132" y="3722236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74902623-CD43-8B57-1A2D-02543641896E}"/>
              </a:ext>
            </a:extLst>
          </p:cNvPr>
          <p:cNvSpPr txBox="1"/>
          <p:nvPr/>
        </p:nvSpPr>
        <p:spPr>
          <a:xfrm>
            <a:off x="7907440" y="2991939"/>
            <a:ext cx="194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Reasons prefer 2 over 1: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5F4DD08-A8A3-FDD5-09AF-4EB2E89B04CA}"/>
              </a:ext>
            </a:extLst>
          </p:cNvPr>
          <p:cNvSpPr txBox="1"/>
          <p:nvPr/>
        </p:nvSpPr>
        <p:spPr>
          <a:xfrm>
            <a:off x="7782563" y="4423009"/>
            <a:ext cx="4255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UV’s can’t move longitudinally between cells easily (quenching gas/if they did tracker wouldn’t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Implies same limited motion of UV’s in vertical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Suggests high E field environment of anode is needed to generate enough UV to sustain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radius of high enough E field region we can get scenario 3 </a:t>
            </a:r>
          </a:p>
        </p:txBody>
      </p:sp>
      <p:pic>
        <p:nvPicPr>
          <p:cNvPr id="203" name="Picture 202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0412EE60-42C1-7A41-BDE9-66CD4BAD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8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Plasma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6A3F50EF-FF62-E54E-C0FE-B569B8C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52" y="127556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A4842-4D6D-5D89-8C15-FF46E0DD4B91}"/>
              </a:ext>
            </a:extLst>
          </p:cNvPr>
          <p:cNvSpPr txBox="1"/>
          <p:nvPr/>
        </p:nvSpPr>
        <p:spPr>
          <a:xfrm>
            <a:off x="782425" y="4553146"/>
            <a:ext cx="8882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Yorks</a:t>
            </a:r>
            <a:r>
              <a:rPr lang="en-US" dirty="0"/>
              <a:t> code: </a:t>
            </a:r>
            <a:r>
              <a:rPr lang="en-US" dirty="0">
                <a:hlinkClick r:id="rId3"/>
              </a:rPr>
              <a:t>https://github.com/SuperNEMO-DBD/SNDrift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MAGBOLTZ and other software used to model electric field and model drift time from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info gathered here to develop vertical movement model </a:t>
            </a:r>
            <a:r>
              <a:rPr lang="en-US" dirty="0" err="1"/>
              <a:t>aswell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9E2AE-B37F-4600-6D97-93E05C56EC8E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A3F39-9C35-62D6-5E61-931EEB51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82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-88077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Prop time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090BFCC-A83F-A278-D84F-B055EE91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71" y="895559"/>
            <a:ext cx="3123285" cy="2503886"/>
          </a:xfrm>
          <a:prstGeom prst="rect">
            <a:avLst/>
          </a:prstGeom>
        </p:spPr>
      </p:pic>
      <p:pic>
        <p:nvPicPr>
          <p:cNvPr id="10" name="Picture 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4E932A3F-D21A-0CF3-6BDD-723F7293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0" y="816778"/>
            <a:ext cx="3458587" cy="25826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960957-23FD-19A7-A605-6309A0966AE3}"/>
              </a:ext>
            </a:extLst>
          </p:cNvPr>
          <p:cNvSpPr/>
          <p:nvPr/>
        </p:nvSpPr>
        <p:spPr>
          <a:xfrm flipH="1">
            <a:off x="2695074" y="895558"/>
            <a:ext cx="80210" cy="2346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8FF32-BAEB-DA32-67D6-689242F7B6BF}"/>
              </a:ext>
            </a:extLst>
          </p:cNvPr>
          <p:cNvSpPr txBox="1"/>
          <p:nvPr/>
        </p:nvSpPr>
        <p:spPr>
          <a:xfrm>
            <a:off x="4635148" y="741640"/>
            <a:ext cx="2006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1D slice from the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/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How describe the shape? – (appears as a RH skewed Gaussian)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Assume initial velocities drawn from gaussian distribution – (physically motivated)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Initially assuming constant velocity:</a:t>
                </a:r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Skew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distribution explained as projection of gaussian velocity distribution 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How would acceleration appear on this distribution?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blipFill>
                <a:blip r:embed="rId4"/>
                <a:stretch>
                  <a:fillRect l="-197" t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/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blipFill>
                <a:blip r:embed="rId5"/>
                <a:stretch>
                  <a:fillRect l="-128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/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/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graph with a red line&#10;&#10;Description automatically generated">
            <a:extLst>
              <a:ext uri="{FF2B5EF4-FFF2-40B4-BE49-F238E27FC236}">
                <a16:creationId xmlns:a16="http://schemas.microsoft.com/office/drawing/2014/main" id="{63BE1EE3-4BC6-99B5-2B16-6DE7487DB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889" y="1002925"/>
            <a:ext cx="3277008" cy="2351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/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/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/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0DB14DE-BE6F-FC63-20C3-C71BCA65E878}"/>
              </a:ext>
            </a:extLst>
          </p:cNvPr>
          <p:cNvSpPr txBox="1"/>
          <p:nvPr/>
        </p:nvSpPr>
        <p:spPr>
          <a:xfrm rot="16200000">
            <a:off x="3463315" y="1829815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D31D3-40FF-6D9D-51DC-29E9BEF4269E}"/>
              </a:ext>
            </a:extLst>
          </p:cNvPr>
          <p:cNvCxnSpPr>
            <a:cxnSpLocks/>
          </p:cNvCxnSpPr>
          <p:nvPr/>
        </p:nvCxnSpPr>
        <p:spPr>
          <a:xfrm flipV="1">
            <a:off x="8480021" y="3428559"/>
            <a:ext cx="759273" cy="96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79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/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36902E9-BCAF-E50A-ED6E-23519F2BE45E}"/>
              </a:ext>
            </a:extLst>
          </p:cNvPr>
          <p:cNvSpPr txBox="1"/>
          <p:nvPr/>
        </p:nvSpPr>
        <p:spPr>
          <a:xfrm>
            <a:off x="338690" y="1134878"/>
            <a:ext cx="201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Constant Velocity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14E1E-EDCD-5C41-9E75-BE4061C90BAA}"/>
              </a:ext>
            </a:extLst>
          </p:cNvPr>
          <p:cNvSpPr txBox="1"/>
          <p:nvPr/>
        </p:nvSpPr>
        <p:spPr>
          <a:xfrm>
            <a:off x="354649" y="1780072"/>
            <a:ext cx="580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Linear Deceleration Model</a:t>
            </a:r>
            <a:r>
              <a:rPr lang="en-US" sz="1400" dirty="0"/>
              <a:t> (used previously to describe average distribution)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/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DA6DC3A1-6A2A-006E-C749-B84AE7671F80}"/>
              </a:ext>
            </a:extLst>
          </p:cNvPr>
          <p:cNvSpPr/>
          <p:nvPr/>
        </p:nvSpPr>
        <p:spPr>
          <a:xfrm>
            <a:off x="2955014" y="2516462"/>
            <a:ext cx="585691" cy="307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8E3BE7-9B4C-9288-2F62-BA295700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319" y="509936"/>
            <a:ext cx="3325730" cy="2386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/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blipFill>
                <a:blip r:embed="rId6"/>
                <a:stretch>
                  <a:fillRect l="-581" r="-29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/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/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/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(expressing u in terms of k(u), may seem strange</a:t>
                </a:r>
              </a:p>
              <a:p>
                <a:r>
                  <a:rPr lang="en-US" sz="1400" dirty="0"/>
                  <a:t>but given,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seeing effects of non-zero</a:t>
                </a:r>
              </a:p>
              <a:p>
                <a:r>
                  <a:rPr lang="en-US" sz="1400" dirty="0"/>
                  <a:t>k can still be informative)***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blipFill>
                <a:blip r:embed="rId9"/>
                <a:stretch>
                  <a:fillRect l="-322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/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Effect of k is to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upwards and increase its width/skew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acceleration is zero k=0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Change in k parameter across z position implies plasma deceleration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extract metric of acceleration from change in k over 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Analogous to extracting acceleration from change in average prop time (but more rigorous)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now see the average prop time changes with d because of change in skew of ‘gaussian’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blipFill>
                <a:blip r:embed="rId10"/>
                <a:stretch>
                  <a:fillRect l="-168"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6377745A-551B-CF3A-E585-738B89411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186" y="4376254"/>
            <a:ext cx="3078362" cy="169051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A6A511B-3075-2CE0-C67B-61D69151EE83}"/>
              </a:ext>
            </a:extLst>
          </p:cNvPr>
          <p:cNvSpPr/>
          <p:nvPr/>
        </p:nvSpPr>
        <p:spPr>
          <a:xfrm flipH="1">
            <a:off x="5262672" y="4448718"/>
            <a:ext cx="48126" cy="150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1A2728-A804-9E26-ECF3-72482E2670BD}"/>
              </a:ext>
            </a:extLst>
          </p:cNvPr>
          <p:cNvCxnSpPr>
            <a:cxnSpLocks/>
          </p:cNvCxnSpPr>
          <p:nvPr/>
        </p:nvCxnSpPr>
        <p:spPr>
          <a:xfrm>
            <a:off x="5310798" y="5354005"/>
            <a:ext cx="195713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/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/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graph with a red line&#10;&#10;Description automatically generated">
            <a:extLst>
              <a:ext uri="{FF2B5EF4-FFF2-40B4-BE49-F238E27FC236}">
                <a16:creationId xmlns:a16="http://schemas.microsoft.com/office/drawing/2014/main" id="{0A0C7EEB-499A-5537-B5EF-488F1701B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1034" y="4421996"/>
            <a:ext cx="2831316" cy="1634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/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59FBABB-4FF2-FC54-5DB4-6878671C9969}"/>
              </a:ext>
            </a:extLst>
          </p:cNvPr>
          <p:cNvSpPr txBox="1"/>
          <p:nvPr/>
        </p:nvSpPr>
        <p:spPr>
          <a:xfrm>
            <a:off x="6512185" y="2461668"/>
            <a:ext cx="7137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chemeClr val="accent6"/>
                  </a:solidFill>
                </a:ln>
              </a:rPr>
              <a:t>(green)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/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DE7FA16-4670-2E3E-4BDD-E2565AA833F2}"/>
              </a:ext>
            </a:extLst>
          </p:cNvPr>
          <p:cNvSpPr txBox="1"/>
          <p:nvPr/>
        </p:nvSpPr>
        <p:spPr>
          <a:xfrm>
            <a:off x="6515555" y="1139658"/>
            <a:ext cx="5381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(red)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/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/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/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/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092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0AEB56F6-412D-1121-DD21-E8011B97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87" y="990805"/>
            <a:ext cx="3593886" cy="3130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CF3A9-ECAF-7BB2-7639-246BD2740670}"/>
              </a:ext>
            </a:extLst>
          </p:cNvPr>
          <p:cNvSpPr txBox="1"/>
          <p:nvPr/>
        </p:nvSpPr>
        <p:spPr>
          <a:xfrm>
            <a:off x="2829174" y="22926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K(</a:t>
            </a:r>
            <a:r>
              <a:rPr lang="en-US" sz="1400" dirty="0" err="1"/>
              <a:t>d,a</a:t>
            </a:r>
            <a:r>
              <a:rPr lang="en-US" sz="1400" dirty="0"/>
              <a:t>/u^2)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/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/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100 </a:t>
                </a:r>
                <a:r>
                  <a:rPr lang="en-US" sz="1600" dirty="0" err="1"/>
                  <a:t>tp</a:t>
                </a:r>
                <a:r>
                  <a:rPr lang="en-US" sz="1600" dirty="0"/>
                  <a:t> distributions at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values were simultaneously fitted to find the shared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1600" dirty="0"/>
                  <a:t> and the distance dependent parameter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see how the distribution of propagation times becomes wider and shifts upwards for large and small z (due to acceleration)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test the linear deceleration model by fitting this graph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Can extract key metrics for the cell to correct for vertical position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blipFill>
                <a:blip r:embed="rId4"/>
                <a:stretch>
                  <a:fillRect l="-219" t="-94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036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-11214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1B2B0-A7D4-06EE-616D-01F113DF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9" y="781630"/>
            <a:ext cx="4291271" cy="3977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A36E1A-10F1-8B1F-1822-E36C3C7CA5AB}"/>
              </a:ext>
            </a:extLst>
          </p:cNvPr>
          <p:cNvSpPr txBox="1"/>
          <p:nvPr/>
        </p:nvSpPr>
        <p:spPr>
          <a:xfrm>
            <a:off x="408896" y="4993669"/>
            <a:ext cx="43240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skew cant be explained by linear deceleration</a:t>
            </a:r>
          </a:p>
          <a:p>
            <a:r>
              <a:rPr lang="en-US" sz="1400" dirty="0"/>
              <a:t>Other effects causing changing speed: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recently active (already taken into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time dependance?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EB15C-5D45-CD53-6435-77C6B4CEAFEB}"/>
              </a:ext>
            </a:extLst>
          </p:cNvPr>
          <p:cNvSpPr/>
          <p:nvPr/>
        </p:nvSpPr>
        <p:spPr>
          <a:xfrm>
            <a:off x="1015354" y="847572"/>
            <a:ext cx="838986" cy="21007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1387E7-FC27-6C4A-95CB-EF173B67E206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16051" y="1694369"/>
            <a:ext cx="2878626" cy="55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3CB510-FBE8-C0C9-0C56-D7019CB85AD6}"/>
              </a:ext>
            </a:extLst>
          </p:cNvPr>
          <p:cNvCxnSpPr>
            <a:cxnSpLocks/>
          </p:cNvCxnSpPr>
          <p:nvPr/>
        </p:nvCxnSpPr>
        <p:spPr>
          <a:xfrm flipH="1">
            <a:off x="2221322" y="2692191"/>
            <a:ext cx="2511643" cy="120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1479A-E4CA-B3E3-2579-71F8C05DEB44}"/>
              </a:ext>
            </a:extLst>
          </p:cNvPr>
          <p:cNvSpPr txBox="1"/>
          <p:nvPr/>
        </p:nvSpPr>
        <p:spPr>
          <a:xfrm>
            <a:off x="4594677" y="1884052"/>
            <a:ext cx="2301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LH side of hist/peak not consistent with long tale for linear deceleration </a:t>
            </a:r>
          </a:p>
        </p:txBody>
      </p:sp>
      <p:pic>
        <p:nvPicPr>
          <p:cNvPr id="26" name="Picture 25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E78300B7-FEED-C54A-3705-133A31B8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11" y="781630"/>
            <a:ext cx="5015600" cy="41904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F2CAEF-49E1-A8B9-026A-6A8E58562989}"/>
              </a:ext>
            </a:extLst>
          </p:cNvPr>
          <p:cNvSpPr txBox="1"/>
          <p:nvPr/>
        </p:nvSpPr>
        <p:spPr>
          <a:xfrm>
            <a:off x="7101421" y="5055224"/>
            <a:ext cx="50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(model data with width matched to SD of peak-tale very small – </a:t>
            </a:r>
            <a:r>
              <a:rPr lang="en-US" sz="1400" dirty="0" err="1"/>
              <a:t>approx</a:t>
            </a:r>
            <a:r>
              <a:rPr lang="en-US" sz="1400" dirty="0"/>
              <a:t> a gaussian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963145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5181238" y="5727988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79" y="2199303"/>
            <a:ext cx="4171593" cy="3344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8B6DE-5A49-B72E-900D-052815102C3C}"/>
              </a:ext>
            </a:extLst>
          </p:cNvPr>
          <p:cNvSpPr txBox="1"/>
          <p:nvPr/>
        </p:nvSpPr>
        <p:spPr>
          <a:xfrm rot="16200000">
            <a:off x="2525632" y="3575689"/>
            <a:ext cx="207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Propagation time (12.5us)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248ACE-BDB9-7594-01A5-CEB8C3929C18}"/>
              </a:ext>
            </a:extLst>
          </p:cNvPr>
          <p:cNvSpPr txBox="1"/>
          <p:nvPr/>
        </p:nvSpPr>
        <p:spPr>
          <a:xfrm>
            <a:off x="4370075" y="5543569"/>
            <a:ext cx="3136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since cell last fully active* (12.5us)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81CB4-9CC1-D2ED-C8A5-6499A36610E8}"/>
              </a:ext>
            </a:extLst>
          </p:cNvPr>
          <p:cNvSpPr txBox="1"/>
          <p:nvPr/>
        </p:nvSpPr>
        <p:spPr>
          <a:xfrm>
            <a:off x="211233" y="5975680"/>
            <a:ext cx="7352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*fully active = last event resulted in valid R5 and R6 timestamp measurements </a:t>
            </a:r>
            <a:r>
              <a:rPr lang="en-US" sz="1200" dirty="0" err="1"/>
              <a:t>ie</a:t>
            </a:r>
            <a:r>
              <a:rPr lang="en-US" sz="1200" dirty="0"/>
              <a:t>. Standard/expected cell </a:t>
            </a:r>
            <a:r>
              <a:rPr lang="en-US" sz="1200" dirty="0" err="1"/>
              <a:t>behaviour</a:t>
            </a:r>
            <a:r>
              <a:rPr lang="en-US" sz="120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CFF250-36B3-F292-C3DF-0A348EDCBFAA}"/>
              </a:ext>
            </a:extLst>
          </p:cNvPr>
          <p:cNvSpPr/>
          <p:nvPr/>
        </p:nvSpPr>
        <p:spPr>
          <a:xfrm>
            <a:off x="7343481" y="5496067"/>
            <a:ext cx="3210082" cy="40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79DC08-5A55-60DA-DE18-FE31D6DFB580}"/>
              </a:ext>
            </a:extLst>
          </p:cNvPr>
          <p:cNvSpPr txBox="1"/>
          <p:nvPr/>
        </p:nvSpPr>
        <p:spPr>
          <a:xfrm>
            <a:off x="838200" y="1053101"/>
            <a:ext cx="788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scenarios where the plasma propagation time of a cell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cell (or a </a:t>
            </a:r>
            <a:r>
              <a:rPr lang="en-US" dirty="0" err="1"/>
              <a:t>neighbour</a:t>
            </a:r>
            <a:r>
              <a:rPr lang="en-US" dirty="0"/>
              <a:t>) was recently active the local electric field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longer propagation times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8E6BC-2D02-13C3-9D55-24B7B9BC7C63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9E1BD-DD4F-5415-C587-639192ED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8FB1C-2BDE-59BF-BE6D-B1E68B2F7D0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961568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cut</a:t>
            </a:r>
          </a:p>
        </p:txBody>
      </p:sp>
      <p:pic>
        <p:nvPicPr>
          <p:cNvPr id="9" name="Picture 8" descr="A blue and white line drawing&#10;&#10;Description automatically generated with medium confidence">
            <a:extLst>
              <a:ext uri="{FF2B5EF4-FFF2-40B4-BE49-F238E27FC236}">
                <a16:creationId xmlns:a16="http://schemas.microsoft.com/office/drawing/2014/main" id="{73E42E49-6CBA-EC65-782F-544D1077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06589" y="1650332"/>
            <a:ext cx="1790700" cy="2197100"/>
          </a:xfrm>
          <a:prstGeom prst="rect">
            <a:avLst/>
          </a:prstGeom>
        </p:spPr>
      </p:pic>
      <p:pic>
        <p:nvPicPr>
          <p:cNvPr id="12" name="Picture 11" descr="A white and blue rectangular object with black lines&#10;&#10;Description automatically generated">
            <a:extLst>
              <a:ext uri="{FF2B5EF4-FFF2-40B4-BE49-F238E27FC236}">
                <a16:creationId xmlns:a16="http://schemas.microsoft.com/office/drawing/2014/main" id="{1749F4FB-B8B6-F669-F805-C67C51E2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23699" y="1594717"/>
            <a:ext cx="17907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8D7BC-EB34-4FBE-1B20-1B79C9CCBEBF}"/>
              </a:ext>
            </a:extLst>
          </p:cNvPr>
          <p:cNvSpPr txBox="1"/>
          <p:nvPr/>
        </p:nvSpPr>
        <p:spPr>
          <a:xfrm>
            <a:off x="2432115" y="386499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drift time cut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DEC12E-20DB-F5CD-F15B-F538455814D9}"/>
              </a:ext>
            </a:extLst>
          </p:cNvPr>
          <p:cNvSpPr txBox="1"/>
          <p:nvPr/>
        </p:nvSpPr>
        <p:spPr>
          <a:xfrm>
            <a:off x="6683604" y="383670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drift time cut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B3943-D979-DCB2-3A05-CB186CC4E15A}"/>
              </a:ext>
            </a:extLst>
          </p:cNvPr>
          <p:cNvSpPr txBox="1"/>
          <p:nvPr/>
        </p:nvSpPr>
        <p:spPr>
          <a:xfrm>
            <a:off x="1621410" y="4817097"/>
            <a:ext cx="544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(typical example – come up with metric to describe this)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14B7B9-89C6-1118-0B35-BA8B82C9D464}"/>
              </a:ext>
            </a:extLst>
          </p:cNvPr>
          <p:cNvSpPr txBox="1"/>
          <p:nvPr/>
        </p:nvSpPr>
        <p:spPr>
          <a:xfrm>
            <a:off x="622169" y="5656082"/>
            <a:ext cx="451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the skew is accounted for by drift time</a:t>
            </a:r>
          </a:p>
        </p:txBody>
      </p:sp>
    </p:spTree>
    <p:extLst>
      <p:ext uri="{BB962C8B-B14F-4D97-AF65-F5344CB8AC3E}">
        <p14:creationId xmlns:p14="http://schemas.microsoft.com/office/powerpoint/2010/main" val="349799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467884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/>
              <p:nvPr/>
            </p:nvSpPr>
            <p:spPr>
              <a:xfrm>
                <a:off x="3467436" y="3566534"/>
                <a:ext cx="1628587" cy="581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36" y="3566534"/>
                <a:ext cx="1628587" cy="581762"/>
              </a:xfrm>
              <a:prstGeom prst="rect">
                <a:avLst/>
              </a:prstGeom>
              <a:blipFill>
                <a:blip r:embed="rId2"/>
                <a:stretch>
                  <a:fillRect l="-3876" r="-77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/>
              <p:nvPr/>
            </p:nvSpPr>
            <p:spPr>
              <a:xfrm>
                <a:off x="3740894" y="4962423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94" y="4962423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C729B-77D1-8CE6-23BB-075D3BFF6BB6}"/>
              </a:ext>
            </a:extLst>
          </p:cNvPr>
          <p:cNvSpPr txBox="1"/>
          <p:nvPr/>
        </p:nvSpPr>
        <p:spPr>
          <a:xfrm>
            <a:off x="350095" y="3040163"/>
            <a:ext cx="451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Assume plasma propagates at constant speed: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/>
              <p:nvPr/>
            </p:nvSpPr>
            <p:spPr>
              <a:xfrm>
                <a:off x="1026090" y="3513980"/>
                <a:ext cx="1150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90" y="3513980"/>
                <a:ext cx="1150507" cy="276999"/>
              </a:xfrm>
              <a:prstGeom prst="rect">
                <a:avLst/>
              </a:prstGeom>
              <a:blipFill>
                <a:blip r:embed="rId4"/>
                <a:stretch>
                  <a:fillRect l="-4348" t="-4348" r="-32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/>
              <p:nvPr/>
            </p:nvSpPr>
            <p:spPr>
              <a:xfrm>
                <a:off x="2108982" y="1682126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982" y="1682126"/>
                <a:ext cx="1700594" cy="858761"/>
              </a:xfrm>
              <a:prstGeom prst="rect">
                <a:avLst/>
              </a:prstGeom>
              <a:blipFill>
                <a:blip r:embed="rId5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C84CB24-ED66-88AB-F5B5-769A8AFFB904}"/>
              </a:ext>
            </a:extLst>
          </p:cNvPr>
          <p:cNvSpPr txBox="1"/>
          <p:nvPr/>
        </p:nvSpPr>
        <p:spPr>
          <a:xfrm>
            <a:off x="423098" y="4898234"/>
            <a:ext cx="326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plasma propagation time: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88D7B1C-3C55-C72D-0484-0A4BFAC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B26AA-57F2-8FAE-CBB6-7E1AA87A66A9}"/>
                  </a:ext>
                </a:extLst>
              </p:cNvPr>
              <p:cNvSpPr txBox="1"/>
              <p:nvPr/>
            </p:nvSpPr>
            <p:spPr>
              <a:xfrm>
                <a:off x="394282" y="1273267"/>
                <a:ext cx="28824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calculate 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By definition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B26AA-57F2-8FAE-CBB6-7E1AA87A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2" y="1273267"/>
                <a:ext cx="2882456" cy="1477328"/>
              </a:xfrm>
              <a:prstGeom prst="rect">
                <a:avLst/>
              </a:prstGeom>
              <a:blipFill>
                <a:blip r:embed="rId6"/>
                <a:stretch>
                  <a:fillRect l="-1754" t="-2564" r="-43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E786A-FF38-9E02-816B-E363F607EA11}"/>
                  </a:ext>
                </a:extLst>
              </p:cNvPr>
              <p:cNvSpPr txBox="1"/>
              <p:nvPr/>
            </p:nvSpPr>
            <p:spPr>
              <a:xfrm>
                <a:off x="1057611" y="4023142"/>
                <a:ext cx="1161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E786A-FF38-9E02-816B-E363F607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11" y="4023142"/>
                <a:ext cx="1161152" cy="276999"/>
              </a:xfrm>
              <a:prstGeom prst="rect">
                <a:avLst/>
              </a:prstGeom>
              <a:blipFill>
                <a:blip r:embed="rId7"/>
                <a:stretch>
                  <a:fillRect l="-4348" t="-8696" r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>
            <a:extLst>
              <a:ext uri="{FF2B5EF4-FFF2-40B4-BE49-F238E27FC236}">
                <a16:creationId xmlns:a16="http://schemas.microsoft.com/office/drawing/2014/main" id="{BD6FB51D-7D3F-E340-9A26-1A5C8FA78ED5}"/>
              </a:ext>
            </a:extLst>
          </p:cNvPr>
          <p:cNvSpPr/>
          <p:nvPr/>
        </p:nvSpPr>
        <p:spPr>
          <a:xfrm>
            <a:off x="2616921" y="3741333"/>
            <a:ext cx="502692" cy="23216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065DB9E4-E3F1-9DCE-CFB7-F2106869B91C}"/>
              </a:ext>
            </a:extLst>
          </p:cNvPr>
          <p:cNvSpPr/>
          <p:nvPr/>
        </p:nvSpPr>
        <p:spPr>
          <a:xfrm>
            <a:off x="5506833" y="3566534"/>
            <a:ext cx="694680" cy="1794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FD03D1-FB8C-57C5-21F0-ABC8D3297464}"/>
              </a:ext>
            </a:extLst>
          </p:cNvPr>
          <p:cNvSpPr txBox="1"/>
          <p:nvPr/>
        </p:nvSpPr>
        <p:spPr>
          <a:xfrm>
            <a:off x="6260014" y="4300141"/>
            <a:ext cx="4886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how everyone has been calculating vertical position so far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AE112D-0418-AC61-40B4-7BD6B7BDF5A5}"/>
              </a:ext>
            </a:extLst>
          </p:cNvPr>
          <p:cNvSpPr txBox="1"/>
          <p:nvPr/>
        </p:nvSpPr>
        <p:spPr>
          <a:xfrm>
            <a:off x="423098" y="5633160"/>
            <a:ext cx="423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is the plasma speed really constant???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1B8E6B-6EF5-FD96-CEBF-ADEA897A7F05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50888C09-FDED-9B49-64A6-81F1A81C65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A2883D-591A-52C2-C87C-49249EC8D18C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81C891-4665-0624-48E6-695BA6295A1E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899A2-3C67-79B2-C299-82AE7600DD42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60304A-6877-6CEF-1BC1-EC4D743E307A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5B44F-088D-159E-8C54-002046D1DE30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5B44F-088D-159E-8C54-002046D1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16FFF8-A7BB-FF41-B1F6-8A57F6AD44F1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16FFF8-A7BB-FF41-B1F6-8A57F6AD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7-point Star 16">
            <a:extLst>
              <a:ext uri="{FF2B5EF4-FFF2-40B4-BE49-F238E27FC236}">
                <a16:creationId xmlns:a16="http://schemas.microsoft.com/office/drawing/2014/main" id="{CFEFC366-F73E-BFD1-E2A4-094E80CA4F59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752CB-37A5-6C00-54D2-6616BFA1EA8E}"/>
              </a:ext>
            </a:extLst>
          </p:cNvPr>
          <p:cNvCxnSpPr>
            <a:stCxn id="14" idx="2"/>
            <a:endCxn id="3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49B49-2DE7-8859-1021-3A6C41A71954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30BEA9-D6DA-C338-1418-1EE21CAD6661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75230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0B68773-3994-51DE-9AAD-19D35BD0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81" y="1087850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Can verify uncertainty of ppt or height estimate via track fitting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this as regular check in analysis or only verification of method?? </a:t>
            </a:r>
          </a:p>
          <a:p>
            <a:endParaRPr lang="en-US" sz="1800" dirty="0"/>
          </a:p>
          <a:p>
            <a:r>
              <a:rPr lang="en-US" sz="1800" dirty="0"/>
              <a:t>Certain variables also affect resolution: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42106A-0B1A-1AAF-EB30-41EB5F5B68F6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Uncertainty Considerations - continued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A94B8A-6196-7732-7114-2FE630349515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A43A590-40A0-CF66-6077-7E5A97274478}"/>
              </a:ext>
            </a:extLst>
          </p:cNvPr>
          <p:cNvSpPr/>
          <p:nvPr/>
        </p:nvSpPr>
        <p:spPr>
          <a:xfrm>
            <a:off x="7067557" y="1904974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3DC5B-E0F0-5C3E-AC0B-3476EC2F1A4E}"/>
              </a:ext>
            </a:extLst>
          </p:cNvPr>
          <p:cNvCxnSpPr>
            <a:cxnSpLocks/>
          </p:cNvCxnSpPr>
          <p:nvPr/>
        </p:nvCxnSpPr>
        <p:spPr>
          <a:xfrm flipV="1">
            <a:off x="7110484" y="1455609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9420D4E-4F82-1D59-6D43-3CFB0FF5C37B}"/>
              </a:ext>
            </a:extLst>
          </p:cNvPr>
          <p:cNvSpPr/>
          <p:nvPr/>
        </p:nvSpPr>
        <p:spPr>
          <a:xfrm>
            <a:off x="8240121" y="1432913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470F-6FD8-822A-3C59-869BC6612A51}"/>
              </a:ext>
            </a:extLst>
          </p:cNvPr>
          <p:cNvSpPr/>
          <p:nvPr/>
        </p:nvSpPr>
        <p:spPr>
          <a:xfrm>
            <a:off x="9395634" y="2099276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416FFB-1E6B-6786-96D3-F7AF5C6A562F}"/>
              </a:ext>
            </a:extLst>
          </p:cNvPr>
          <p:cNvSpPr/>
          <p:nvPr/>
        </p:nvSpPr>
        <p:spPr>
          <a:xfrm>
            <a:off x="10570397" y="218681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53A3ED-D2AE-B593-5B55-7A70D9EB4AE0}"/>
              </a:ext>
            </a:extLst>
          </p:cNvPr>
          <p:cNvSpPr/>
          <p:nvPr/>
        </p:nvSpPr>
        <p:spPr>
          <a:xfrm>
            <a:off x="11616255" y="111220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68678-1561-3536-CB30-BBFBED250D69}"/>
              </a:ext>
            </a:extLst>
          </p:cNvPr>
          <p:cNvCxnSpPr>
            <a:stCxn id="10" idx="4"/>
          </p:cNvCxnSpPr>
          <p:nvPr/>
        </p:nvCxnSpPr>
        <p:spPr>
          <a:xfrm>
            <a:off x="7146251" y="2060943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7F45A5-6E6C-72C3-3463-465C6009D63E}"/>
              </a:ext>
            </a:extLst>
          </p:cNvPr>
          <p:cNvCxnSpPr>
            <a:cxnSpLocks/>
          </p:cNvCxnSpPr>
          <p:nvPr/>
        </p:nvCxnSpPr>
        <p:spPr>
          <a:xfrm>
            <a:off x="8321308" y="1588882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6D028-99CE-791F-5F5D-49AD6AE80D8C}"/>
              </a:ext>
            </a:extLst>
          </p:cNvPr>
          <p:cNvCxnSpPr>
            <a:cxnSpLocks/>
          </p:cNvCxnSpPr>
          <p:nvPr/>
        </p:nvCxnSpPr>
        <p:spPr>
          <a:xfrm>
            <a:off x="10646597" y="1700717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1D51FF-E02F-412C-D260-EA758565CC98}"/>
              </a:ext>
            </a:extLst>
          </p:cNvPr>
          <p:cNvCxnSpPr>
            <a:cxnSpLocks/>
          </p:cNvCxnSpPr>
          <p:nvPr/>
        </p:nvCxnSpPr>
        <p:spPr>
          <a:xfrm>
            <a:off x="11694949" y="1250920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5D7ADE-3203-3671-C7AB-75A6D5AFE7C8}"/>
              </a:ext>
            </a:extLst>
          </p:cNvPr>
          <p:cNvSpPr/>
          <p:nvPr/>
        </p:nvSpPr>
        <p:spPr>
          <a:xfrm>
            <a:off x="6903600" y="1086277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59B9C-E978-BFBB-253F-DC6B7A70B7ED}"/>
              </a:ext>
            </a:extLst>
          </p:cNvPr>
          <p:cNvSpPr txBox="1"/>
          <p:nvPr/>
        </p:nvSpPr>
        <p:spPr>
          <a:xfrm>
            <a:off x="9040219" y="734008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84EF3-BD73-9467-EA78-CCE639D8DFF8}"/>
              </a:ext>
            </a:extLst>
          </p:cNvPr>
          <p:cNvSpPr txBox="1"/>
          <p:nvPr/>
        </p:nvSpPr>
        <p:spPr>
          <a:xfrm>
            <a:off x="7112112" y="20182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7D1DE-B507-0962-807C-31AB4A4F9F4A}"/>
              </a:ext>
            </a:extLst>
          </p:cNvPr>
          <p:cNvSpPr txBox="1"/>
          <p:nvPr/>
        </p:nvSpPr>
        <p:spPr>
          <a:xfrm>
            <a:off x="8281466" y="169195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0D46F-42B6-108A-8619-E790E01F236D}"/>
              </a:ext>
            </a:extLst>
          </p:cNvPr>
          <p:cNvSpPr txBox="1"/>
          <p:nvPr/>
        </p:nvSpPr>
        <p:spPr>
          <a:xfrm>
            <a:off x="10574425" y="181766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4D2FB-5B35-F19C-640B-9A835C83514F}"/>
              </a:ext>
            </a:extLst>
          </p:cNvPr>
          <p:cNvSpPr txBox="1"/>
          <p:nvPr/>
        </p:nvSpPr>
        <p:spPr>
          <a:xfrm>
            <a:off x="11429051" y="12279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440072-D396-D79F-CDB2-62CDA7950EA2}"/>
              </a:ext>
            </a:extLst>
          </p:cNvPr>
          <p:cNvSpPr txBox="1"/>
          <p:nvPr/>
        </p:nvSpPr>
        <p:spPr>
          <a:xfrm>
            <a:off x="9440189" y="185607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74988C-E7F4-4FD0-C6FA-52C8202CA4CB}"/>
              </a:ext>
            </a:extLst>
          </p:cNvPr>
          <p:cNvCxnSpPr>
            <a:cxnSpLocks/>
          </p:cNvCxnSpPr>
          <p:nvPr/>
        </p:nvCxnSpPr>
        <p:spPr>
          <a:xfrm flipH="1" flipV="1">
            <a:off x="9469568" y="1856297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7E38B41-CC44-AAA0-ADC3-857649259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4" b="7390"/>
          <a:stretch/>
        </p:blipFill>
        <p:spPr>
          <a:xfrm>
            <a:off x="7672780" y="2881960"/>
            <a:ext cx="3760483" cy="32203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A0030F-DF3F-8594-949F-6E402B7A3979}"/>
              </a:ext>
            </a:extLst>
          </p:cNvPr>
          <p:cNvSpPr txBox="1"/>
          <p:nvPr/>
        </p:nvSpPr>
        <p:spPr>
          <a:xfrm>
            <a:off x="9469567" y="61069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0" i="0" u="none" strike="noStrike" dirty="0">
                <a:effectLst/>
                <a:latin typeface="Google Sans"/>
              </a:rPr>
              <a:t>δ</a:t>
            </a:r>
            <a:r>
              <a:rPr lang="en-GB" sz="1800" b="0" i="0" u="none" strike="noStrike" dirty="0">
                <a:effectLst/>
                <a:latin typeface="Google Sans"/>
              </a:rPr>
              <a:t> (cm)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37472-79E3-CBDA-028B-4614E6C26891}"/>
              </a:ext>
            </a:extLst>
          </p:cNvPr>
          <p:cNvSpPr txBox="1"/>
          <p:nvPr/>
        </p:nvSpPr>
        <p:spPr>
          <a:xfrm>
            <a:off x="8397509" y="2553660"/>
            <a:ext cx="29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we expect to see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03392-6EC0-73DD-1166-B3F02F0A5127}"/>
              </a:ext>
            </a:extLst>
          </p:cNvPr>
          <p:cNvSpPr txBox="1"/>
          <p:nvPr/>
        </p:nvSpPr>
        <p:spPr>
          <a:xfrm>
            <a:off x="633370" y="338386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of the hit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8B731-11B7-3744-DE63-4AF7098A44F7}"/>
              </a:ext>
            </a:extLst>
          </p:cNvPr>
          <p:cNvSpPr txBox="1"/>
          <p:nvPr/>
        </p:nvSpPr>
        <p:spPr>
          <a:xfrm>
            <a:off x="650153" y="3882708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hit in cell</a:t>
            </a:r>
          </a:p>
          <a:p>
            <a:endParaRPr lang="en-US" dirty="0"/>
          </a:p>
        </p:txBody>
      </p:sp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7A9C0D1D-783A-85E2-9C5A-C2102EFDB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2" t="40305" r="44673"/>
          <a:stretch/>
        </p:blipFill>
        <p:spPr>
          <a:xfrm rot="16200000" flipV="1">
            <a:off x="4489902" y="4307623"/>
            <a:ext cx="2125830" cy="108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tent Placeholder 9" descr="Content Placeholder 9">
            <a:extLst>
              <a:ext uri="{FF2B5EF4-FFF2-40B4-BE49-F238E27FC236}">
                <a16:creationId xmlns:a16="http://schemas.microsoft.com/office/drawing/2014/main" id="{AF57DD16-5DAC-EE78-1219-A0D73F098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59" t="40305" r="203"/>
          <a:stretch/>
        </p:blipFill>
        <p:spPr>
          <a:xfrm rot="16200000" flipV="1">
            <a:off x="5189693" y="2880796"/>
            <a:ext cx="726247" cy="108636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1FC61D-5376-5958-94B7-01A19329F9A8}"/>
              </a:ext>
            </a:extLst>
          </p:cNvPr>
          <p:cNvCxnSpPr/>
          <p:nvPr/>
        </p:nvCxnSpPr>
        <p:spPr>
          <a:xfrm flipV="1">
            <a:off x="5009633" y="3883231"/>
            <a:ext cx="1272414" cy="126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DC61A08-7C65-AFEE-D120-314CA43F5C50}"/>
              </a:ext>
            </a:extLst>
          </p:cNvPr>
          <p:cNvSpPr/>
          <p:nvPr/>
        </p:nvSpPr>
        <p:spPr>
          <a:xfrm>
            <a:off x="5217102" y="3843271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0651FE-08FA-0C95-2957-8F600BD1D365}"/>
              </a:ext>
            </a:extLst>
          </p:cNvPr>
          <p:cNvSpPr txBox="1"/>
          <p:nvPr/>
        </p:nvSpPr>
        <p:spPr>
          <a:xfrm>
            <a:off x="5598165" y="403019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7AB0A-583C-8B4F-E5F3-E3574AE89683}"/>
              </a:ext>
            </a:extLst>
          </p:cNvPr>
          <p:cNvSpPr txBox="1"/>
          <p:nvPr/>
        </p:nvSpPr>
        <p:spPr>
          <a:xfrm>
            <a:off x="4808722" y="47708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B561A-B1F7-5ECB-E503-4069200A672A}"/>
              </a:ext>
            </a:extLst>
          </p:cNvPr>
          <p:cNvSpPr txBox="1"/>
          <p:nvPr/>
        </p:nvSpPr>
        <p:spPr>
          <a:xfrm>
            <a:off x="650153" y="4380402"/>
            <a:ext cx="2734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of anode timestamps</a:t>
            </a:r>
          </a:p>
          <a:p>
            <a:endParaRPr lang="en-US" dirty="0"/>
          </a:p>
          <a:p>
            <a:r>
              <a:rPr lang="en-US" dirty="0"/>
              <a:t>Distance of track from anode wire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1968-3FF0-9EDE-1E16-D73FBA52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3" grpId="0"/>
      <p:bldP spid="29" grpId="0"/>
      <p:bldP spid="30" grpId="0"/>
      <p:bldP spid="31" grpId="0"/>
      <p:bldP spid="32" grpId="0"/>
      <p:bldP spid="33" grpId="0"/>
      <p:bldP spid="33" grpId="1"/>
      <p:bldP spid="36" grpId="0"/>
      <p:bldP spid="37" grpId="0"/>
      <p:bldP spid="38" grpId="0"/>
      <p:bldP spid="39" grpId="0"/>
      <p:bldP spid="44" grpId="0" animBg="1"/>
      <p:bldP spid="45" grpId="0"/>
      <p:bldP spid="46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312688" y="115156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D99D877-CE58-142A-B61C-35EBA4FF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2" y="1402823"/>
            <a:ext cx="4147297" cy="3482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2B1B-03A8-87C1-CC0E-CC08A76CDD41}"/>
              </a:ext>
            </a:extLst>
          </p:cNvPr>
          <p:cNvSpPr txBox="1"/>
          <p:nvPr/>
        </p:nvSpPr>
        <p:spPr>
          <a:xfrm>
            <a:off x="179109" y="400413"/>
            <a:ext cx="5835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Other ways to spot deceleration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F7E4E-1DAA-FB81-2FF2-F29275E8968D}"/>
              </a:ext>
            </a:extLst>
          </p:cNvPr>
          <p:cNvSpPr txBox="1"/>
          <p:nvPr/>
        </p:nvSpPr>
        <p:spPr>
          <a:xfrm>
            <a:off x="288325" y="27116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0A993-41EF-0E31-3EED-7A76B610D379}"/>
              </a:ext>
            </a:extLst>
          </p:cNvPr>
          <p:cNvSpPr txBox="1"/>
          <p:nvPr/>
        </p:nvSpPr>
        <p:spPr>
          <a:xfrm>
            <a:off x="2744695" y="488510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BDE5796A-EF28-133C-F060-F46C1A94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16" y="1373704"/>
            <a:ext cx="4388807" cy="374583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CD4DDC-62A7-5F8A-C71E-B3C28E21C822}"/>
              </a:ext>
            </a:extLst>
          </p:cNvPr>
          <p:cNvCxnSpPr>
            <a:cxnSpLocks/>
          </p:cNvCxnSpPr>
          <p:nvPr/>
        </p:nvCxnSpPr>
        <p:spPr>
          <a:xfrm>
            <a:off x="6492391" y="1554836"/>
            <a:ext cx="3151131" cy="3208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A89291-6F95-6DA2-0950-D05ED9A5DDE2}"/>
              </a:ext>
            </a:extLst>
          </p:cNvPr>
          <p:cNvCxnSpPr>
            <a:cxnSpLocks/>
          </p:cNvCxnSpPr>
          <p:nvPr/>
        </p:nvCxnSpPr>
        <p:spPr>
          <a:xfrm>
            <a:off x="6501916" y="4583556"/>
            <a:ext cx="36507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CC1290-E8BC-875E-CCAE-3919FB526D66}"/>
              </a:ext>
            </a:extLst>
          </p:cNvPr>
          <p:cNvSpPr txBox="1"/>
          <p:nvPr/>
        </p:nvSpPr>
        <p:spPr>
          <a:xfrm>
            <a:off x="579118" y="5913148"/>
            <a:ext cx="625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units are different on plots- will scale axis before presentation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04035-8FC3-D5CF-D9C9-3FB4FCF4F227}"/>
              </a:ext>
            </a:extLst>
          </p:cNvPr>
          <p:cNvSpPr txBox="1"/>
          <p:nvPr/>
        </p:nvSpPr>
        <p:spPr>
          <a:xfrm>
            <a:off x="6127816" y="5087878"/>
            <a:ext cx="500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shows the average R6 value for each R5 value)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436AD-320C-E389-A8C5-465833D047F0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836E-52CE-B762-AEFA-BB2DB83E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0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blipFill>
                <a:blip r:embed="rId5"/>
                <a:stretch>
                  <a:fillRect r="-90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blipFill>
                <a:blip r:embed="rId6"/>
                <a:stretch>
                  <a:fillRect l="-623" t="-4762" r="-155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/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437C3-0800-9536-FF1F-A70889AE4FA8}"/>
              </a:ext>
            </a:extLst>
          </p:cNvPr>
          <p:cNvSpPr txBox="1"/>
          <p:nvPr/>
        </p:nvSpPr>
        <p:spPr>
          <a:xfrm>
            <a:off x="2525668" y="282820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8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blipFill>
                <a:blip r:embed="rId9"/>
                <a:stretch>
                  <a:fillRect l="-4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5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Characterize Plasma Movement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29D5B-DBDD-3C57-EA2F-8F0EA396F867}"/>
              </a:ext>
            </a:extLst>
          </p:cNvPr>
          <p:cNvSpPr txBox="1"/>
          <p:nvPr/>
        </p:nvSpPr>
        <p:spPr>
          <a:xfrm>
            <a:off x="6096000" y="1285707"/>
            <a:ext cx="551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constant in small time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/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798FAF99-528B-CEBF-C097-2B1D09378789}"/>
              </a:ext>
            </a:extLst>
          </p:cNvPr>
          <p:cNvSpPr/>
          <p:nvPr/>
        </p:nvSpPr>
        <p:spPr>
          <a:xfrm>
            <a:off x="6821726" y="2336887"/>
            <a:ext cx="546652" cy="137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E826E6-FFDA-93B3-8107-C07B5EC24A9D}"/>
              </a:ext>
            </a:extLst>
          </p:cNvPr>
          <p:cNvSpPr txBox="1"/>
          <p:nvPr/>
        </p:nvSpPr>
        <p:spPr>
          <a:xfrm>
            <a:off x="7645452" y="2221100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 ~ measure of distance half plasma travelled</a:t>
            </a:r>
          </a:p>
        </p:txBody>
      </p:sp>
      <p:pic>
        <p:nvPicPr>
          <p:cNvPr id="58" name="Picture 57" descr="A graph of a function&#10;&#10;Description automatically generated">
            <a:extLst>
              <a:ext uri="{FF2B5EF4-FFF2-40B4-BE49-F238E27FC236}">
                <a16:creationId xmlns:a16="http://schemas.microsoft.com/office/drawing/2014/main" id="{BB974994-E22C-6189-0310-1FE720AB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91" y="1386063"/>
            <a:ext cx="4494682" cy="38466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758195A-6496-6E08-C79C-81E3966650D7}"/>
              </a:ext>
            </a:extLst>
          </p:cNvPr>
          <p:cNvSpPr txBox="1"/>
          <p:nvPr/>
        </p:nvSpPr>
        <p:spPr>
          <a:xfrm>
            <a:off x="624840" y="282318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137EF0-C74F-8D40-55D6-9F2F0A5C1127}"/>
              </a:ext>
            </a:extLst>
          </p:cNvPr>
          <p:cNvSpPr txBox="1"/>
          <p:nvPr/>
        </p:nvSpPr>
        <p:spPr>
          <a:xfrm>
            <a:off x="3238914" y="528727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52ED03-5F8D-FC92-7497-750B2D8A6A49}"/>
              </a:ext>
            </a:extLst>
          </p:cNvPr>
          <p:cNvSpPr txBox="1"/>
          <p:nvPr/>
        </p:nvSpPr>
        <p:spPr>
          <a:xfrm>
            <a:off x="6205791" y="3030132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fitted with … </a:t>
            </a:r>
          </a:p>
        </p:txBody>
      </p:sp>
      <p:pic>
        <p:nvPicPr>
          <p:cNvPr id="70" name="Picture 69" descr="A graph with a line&#10;&#10;Description automatically generated">
            <a:extLst>
              <a:ext uri="{FF2B5EF4-FFF2-40B4-BE49-F238E27FC236}">
                <a16:creationId xmlns:a16="http://schemas.microsoft.com/office/drawing/2014/main" id="{F1FE1F2A-B9FB-AD4D-F600-D327E692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50" y="3687129"/>
            <a:ext cx="2292108" cy="196165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25C816A-B0E3-8BBB-FFA7-7F2276882DE0}"/>
              </a:ext>
            </a:extLst>
          </p:cNvPr>
          <p:cNvSpPr txBox="1"/>
          <p:nvPr/>
        </p:nvSpPr>
        <p:spPr>
          <a:xfrm>
            <a:off x="8927184" y="4298623"/>
            <a:ext cx="31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equation to fit t1 to t2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AD45F2-6FAA-7FB6-C14E-C12FCCA004A0}"/>
              </a:ext>
            </a:extLst>
          </p:cNvPr>
          <p:cNvSpPr txBox="1"/>
          <p:nvPr/>
        </p:nvSpPr>
        <p:spPr>
          <a:xfrm>
            <a:off x="354650" y="5644487"/>
            <a:ext cx="555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in this fit k doesn’t equal v even though they should</a:t>
            </a:r>
          </a:p>
          <a:p>
            <a:r>
              <a:rPr lang="en-US" dirty="0"/>
              <a:t>Be the same – suggests model is not a good description?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502DC-DE05-E621-31D3-50690A14C231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4E36-06E2-08FA-D6AD-E9951FD6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5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B623-8BF5-1C6A-672D-EB498C6A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9937-BB44-5CFF-339F-F08307EA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aim of analysis: assess added error to vertical height calc by assuming constant plasma propagation speed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C9BC-CF9A-B12B-218A-CE261887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0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D0AC4-9934-9950-198D-56C2AD674C07}"/>
              </a:ext>
            </a:extLst>
          </p:cNvPr>
          <p:cNvSpPr txBox="1"/>
          <p:nvPr/>
        </p:nvSpPr>
        <p:spPr>
          <a:xfrm>
            <a:off x="419331" y="3762894"/>
            <a:ext cx="4280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models of how the plasma moves: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decelerating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Sudden change in speed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81AE6-A6F3-32BE-8EEA-04147A7E66AB}"/>
              </a:ext>
            </a:extLst>
          </p:cNvPr>
          <p:cNvSpPr txBox="1"/>
          <p:nvPr/>
        </p:nvSpPr>
        <p:spPr>
          <a:xfrm>
            <a:off x="496916" y="232784"/>
            <a:ext cx="484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plasma/theory of how think it moves: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114F-093A-AB8E-4B90-0CB54C61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69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689C-5A4E-3976-738A-71A7A329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104492"/>
            <a:ext cx="4307378" cy="1325563"/>
          </a:xfrm>
        </p:spPr>
        <p:txBody>
          <a:bodyPr/>
          <a:lstStyle/>
          <a:p>
            <a:r>
              <a:rPr lang="en-US" dirty="0"/>
              <a:t>Plasma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/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blipFill>
                <a:blip r:embed="rId2"/>
                <a:stretch>
                  <a:fillRect l="-1770" r="-8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/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AE382CB6-0AA4-13BE-E71E-ECE953D1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577068-39E6-57C0-CCDB-12EDFFDDEF0C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7ADA8-EF0A-A1F0-A49C-E0195F491A7E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A3ED84-5751-4081-3004-CD2F1051C42F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60208C-A660-7AF5-22B0-90D954740963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7-point Star 12">
            <a:extLst>
              <a:ext uri="{FF2B5EF4-FFF2-40B4-BE49-F238E27FC236}">
                <a16:creationId xmlns:a16="http://schemas.microsoft.com/office/drawing/2014/main" id="{5BA02A50-FF66-C241-95D8-CA75A5709EBC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/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Define a quantity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blipFill>
                <a:blip r:embed="rId7"/>
                <a:stretch>
                  <a:fillRect l="-248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F61D54D-229B-24DD-AF38-651735D65A9F}"/>
              </a:ext>
            </a:extLst>
          </p:cNvPr>
          <p:cNvSpPr txBox="1"/>
          <p:nvPr/>
        </p:nvSpPr>
        <p:spPr>
          <a:xfrm>
            <a:off x="685198" y="2580751"/>
            <a:ext cx="768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time it takes for both sides of the plasma to reach both cathode 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97186-14F8-41FE-712B-8C3AA1D97DD1}"/>
              </a:ext>
            </a:extLst>
          </p:cNvPr>
          <p:cNvSpPr txBox="1"/>
          <p:nvPr/>
        </p:nvSpPr>
        <p:spPr>
          <a:xfrm>
            <a:off x="685198" y="3632230"/>
            <a:ext cx="433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plasma propagates at constant speed: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/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blipFill>
                <a:blip r:embed="rId8"/>
                <a:stretch>
                  <a:fillRect l="-4839" t="-2381" r="-161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/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blipFill>
                <a:blip r:embed="rId9"/>
                <a:stretch>
                  <a:fillRect l="-4762" t="-2381" r="-158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/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blipFill>
                <a:blip r:embed="rId10"/>
                <a:stretch>
                  <a:fillRect l="-239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/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blipFill>
                <a:blip r:embed="rId11"/>
                <a:stretch>
                  <a:fillRect l="-2614" t="-3846" r="-457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/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blipFill>
                <a:blip r:embed="rId12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BDFCB4-8A80-D425-43D1-A631D51F518F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516643" y="369332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81343A-7C09-8464-161E-A45D6AB9452E}"/>
              </a:ext>
            </a:extLst>
          </p:cNvPr>
          <p:cNvCxnSpPr/>
          <p:nvPr/>
        </p:nvCxnSpPr>
        <p:spPr>
          <a:xfrm>
            <a:off x="9539886" y="767273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32B8F2-D9B4-ACF7-33CE-213ED584BCE3}"/>
              </a:ext>
            </a:extLst>
          </p:cNvPr>
          <p:cNvSpPr txBox="1"/>
          <p:nvPr/>
        </p:nvSpPr>
        <p:spPr>
          <a:xfrm>
            <a:off x="9803632" y="487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/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ie</a:t>
                </a:r>
                <a:r>
                  <a:rPr lang="en-US" dirty="0"/>
                  <a:t>.</a:t>
                </a:r>
                <a:r>
                  <a:rPr lang="en-US" dirty="0">
                    <a:ea typeface="Cambria Math" panose="02040503050406030204" pitchFamily="18" charset="0"/>
                  </a:rPr>
                  <a:t>  h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blipFill>
                <a:blip r:embed="rId13"/>
                <a:stretch>
                  <a:fillRect l="-10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9882DA8-6002-A487-46B4-808A94F1FDC2}"/>
              </a:ext>
            </a:extLst>
          </p:cNvPr>
          <p:cNvSpPr txBox="1"/>
          <p:nvPr/>
        </p:nvSpPr>
        <p:spPr>
          <a:xfrm>
            <a:off x="685198" y="5580355"/>
            <a:ext cx="911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 this equation gives us the height of the hit assuming constant plasma propagation speed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C3870-714A-2550-DFAC-623E3C934A96}"/>
              </a:ext>
            </a:extLst>
          </p:cNvPr>
          <p:cNvSpPr txBox="1"/>
          <p:nvPr/>
        </p:nvSpPr>
        <p:spPr>
          <a:xfrm>
            <a:off x="692034" y="6097062"/>
            <a:ext cx="830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aim is to test this assumption/estimate added error due to changing plasma speed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EE8556-C65C-E4F8-F28E-BF010342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72EB6-EC79-CF04-2617-6ABA436B98CD}"/>
              </a:ext>
            </a:extLst>
          </p:cNvPr>
          <p:cNvSpPr txBox="1"/>
          <p:nvPr/>
        </p:nvSpPr>
        <p:spPr>
          <a:xfrm>
            <a:off x="-851338" y="1355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6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767682" y="5508471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737679" y="3002013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02418" y="163682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CD50F-2BFC-9C75-6C3D-EF8C29318568}"/>
              </a:ext>
            </a:extLst>
          </p:cNvPr>
          <p:cNvSpPr txBox="1"/>
          <p:nvPr/>
        </p:nvSpPr>
        <p:spPr>
          <a:xfrm>
            <a:off x="6102220" y="4301412"/>
            <a:ext cx="456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**need to confirm this huge shift in other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2" y="1356981"/>
            <a:ext cx="4561313" cy="42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6FA3-D103-CF41-F3C3-282209AD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9668-9BF8-F593-8D71-DB96759A1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that checks position of optical module – confirms drift time – make few slides about this and work you did on it!!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C1C91-DA24-C144-154B-0596301E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4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6329-AD92-A4FD-4C80-4FE01629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AF41-C9B1-8519-C267-0A0492E09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F48C-78A0-089A-0FD6-FC266369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347371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NEMO-3 Correction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graph with a red curve&#10;&#10;Description automatically generated">
            <a:extLst>
              <a:ext uri="{FF2B5EF4-FFF2-40B4-BE49-F238E27FC236}">
                <a16:creationId xmlns:a16="http://schemas.microsoft.com/office/drawing/2014/main" id="{4721FC43-A6DD-4B53-B282-D92754B3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2"/>
          <a:stretch/>
        </p:blipFill>
        <p:spPr>
          <a:xfrm>
            <a:off x="613611" y="2247431"/>
            <a:ext cx="3590094" cy="1796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/>
              <p:nvPr/>
            </p:nvSpPr>
            <p:spPr>
              <a:xfrm>
                <a:off x="5173594" y="1935018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94" y="1935018"/>
                <a:ext cx="1944094" cy="6808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/>
              <p:nvPr/>
            </p:nvSpPr>
            <p:spPr>
              <a:xfrm>
                <a:off x="2238485" y="5798775"/>
                <a:ext cx="4015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85" y="5798775"/>
                <a:ext cx="401541" cy="369332"/>
              </a:xfrm>
              <a:prstGeom prst="rect">
                <a:avLst/>
              </a:prstGeom>
              <a:blipFill>
                <a:blip r:embed="rId4"/>
                <a:stretch>
                  <a:fillRect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/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blipFill>
                <a:blip r:embed="rId6"/>
                <a:stretch>
                  <a:fillRect r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/>
              <p:nvPr/>
            </p:nvSpPr>
            <p:spPr>
              <a:xfrm>
                <a:off x="5098421" y="2983701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21" y="2983701"/>
                <a:ext cx="6884257" cy="69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669E8A-9CC7-C91B-A3D0-2AD9A3D56BDD}"/>
              </a:ext>
            </a:extLst>
          </p:cNvPr>
          <p:cNvSpPr txBox="1"/>
          <p:nvPr/>
        </p:nvSpPr>
        <p:spPr>
          <a:xfrm>
            <a:off x="370216" y="1009108"/>
            <a:ext cx="452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Calculation used for height calc in NEMO-3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below shows mapping to our current height calc 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FAF6C15-3E2F-D0C5-7326-EE45A3D790CF}"/>
              </a:ext>
            </a:extLst>
          </p:cNvPr>
          <p:cNvSpPr/>
          <p:nvPr/>
        </p:nvSpPr>
        <p:spPr>
          <a:xfrm rot="16200000">
            <a:off x="5951176" y="3268105"/>
            <a:ext cx="198597" cy="115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C2F5F77-ECEA-DD3D-81DB-28A7A81DAC6D}"/>
              </a:ext>
            </a:extLst>
          </p:cNvPr>
          <p:cNvSpPr/>
          <p:nvPr/>
        </p:nvSpPr>
        <p:spPr>
          <a:xfrm rot="16200000">
            <a:off x="9350955" y="1899271"/>
            <a:ext cx="198598" cy="38406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3DC29-435D-872B-A057-240033BC081F}"/>
              </a:ext>
            </a:extLst>
          </p:cNvPr>
          <p:cNvSpPr txBox="1"/>
          <p:nvPr/>
        </p:nvSpPr>
        <p:spPr>
          <a:xfrm>
            <a:off x="5098421" y="3982453"/>
            <a:ext cx="2431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order term – assumes constant plasma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63602-77DD-B309-55A8-E733C20274CC}"/>
              </a:ext>
            </a:extLst>
          </p:cNvPr>
          <p:cNvSpPr txBox="1"/>
          <p:nvPr/>
        </p:nvSpPr>
        <p:spPr>
          <a:xfrm>
            <a:off x="8233113" y="3944208"/>
            <a:ext cx="301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correction - accounts for decreasing plasma 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27118-1C89-D551-85C8-7C444B1A26E3}"/>
              </a:ext>
            </a:extLst>
          </p:cNvPr>
          <p:cNvSpPr txBox="1"/>
          <p:nvPr/>
        </p:nvSpPr>
        <p:spPr>
          <a:xfrm>
            <a:off x="7117688" y="2038478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(Linear height calc)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19620-8400-8C05-E011-2E0ACC27B76E}"/>
              </a:ext>
            </a:extLst>
          </p:cNvPr>
          <p:cNvSpPr txBox="1"/>
          <p:nvPr/>
        </p:nvSpPr>
        <p:spPr>
          <a:xfrm>
            <a:off x="4783671" y="5599320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also used modified length of tracker cell in calculation**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4" descr="A graph with a red curve&#10;&#10;Description automatically generated">
            <a:extLst>
              <a:ext uri="{FF2B5EF4-FFF2-40B4-BE49-F238E27FC236}">
                <a16:creationId xmlns:a16="http://schemas.microsoft.com/office/drawing/2014/main" id="{70B11115-9B2D-6188-1772-E5C96CE21F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842"/>
          <a:stretch/>
        </p:blipFill>
        <p:spPr>
          <a:xfrm rot="10800000">
            <a:off x="635821" y="4031716"/>
            <a:ext cx="3590094" cy="17960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810296-8991-8822-4851-6A4AA04AC8E6}"/>
              </a:ext>
            </a:extLst>
          </p:cNvPr>
          <p:cNvSpPr/>
          <p:nvPr/>
        </p:nvSpPr>
        <p:spPr>
          <a:xfrm>
            <a:off x="2439255" y="4810783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1CD6B-453D-58F5-1258-D39573CA4F8D}"/>
              </a:ext>
            </a:extLst>
          </p:cNvPr>
          <p:cNvSpPr/>
          <p:nvPr/>
        </p:nvSpPr>
        <p:spPr>
          <a:xfrm>
            <a:off x="2269987" y="3108815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2EC884-EE85-2CA7-5139-0BB0A0A4B0FF}"/>
              </a:ext>
            </a:extLst>
          </p:cNvPr>
          <p:cNvSpPr/>
          <p:nvPr/>
        </p:nvSpPr>
        <p:spPr>
          <a:xfrm>
            <a:off x="2289271" y="2228632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A74E7-3563-4FCE-A543-56652EA535B0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27F6183B-67AD-969B-74CA-8331D73991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8AED6-47B7-D682-3CC7-D997D3A991E4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302CC4-9118-A6CB-0ECC-A7B0589BC264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B032A5-4C84-AF73-7C7A-CFD7A2B0EB30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A7D657-0FA9-1693-D8C9-EA3D41D19EE6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337B5-2BE0-6A64-FA63-3B4B6FA6305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337B5-2BE0-6A64-FA63-3B4B6FA6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8516A7-1D32-FC32-01D2-7E66BB25EADE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8516A7-1D32-FC32-01D2-7E66BB25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7-point Star 30">
            <a:extLst>
              <a:ext uri="{FF2B5EF4-FFF2-40B4-BE49-F238E27FC236}">
                <a16:creationId xmlns:a16="http://schemas.microsoft.com/office/drawing/2014/main" id="{8382F58E-BAEA-9546-384D-0700E7010CBD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1C2320-C4DE-9C00-FC59-45FDC113778E}"/>
              </a:ext>
            </a:extLst>
          </p:cNvPr>
          <p:cNvCxnSpPr>
            <a:stCxn id="28" idx="2"/>
            <a:endCxn id="7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E76C42-0653-ABF8-489F-03600E4CE3B9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69DA51-1EF3-C39F-1438-F6FA922078D3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02811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6217-BA61-3DDE-5BBB-7978E18F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04493"/>
            <a:ext cx="5494713" cy="1325563"/>
          </a:xfrm>
        </p:spPr>
        <p:txBody>
          <a:bodyPr/>
          <a:lstStyle/>
          <a:p>
            <a:r>
              <a:rPr lang="en-US" dirty="0"/>
              <a:t>Sudden change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/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blipFill>
                <a:blip r:embed="rId2"/>
                <a:stretch>
                  <a:fillRect l="-493" t="-2174" r="-147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34E0FD97-FCB6-6DA4-389D-05BAB4B5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BBCAD0-E92F-95FE-02F2-EB2924BB0153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B03AC7-6A0D-9F12-4F56-5146FD63A480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D8B85A-B699-753A-A3A7-15EC2D64E553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E1F87B-9460-CC84-3E36-6B3BB73A3480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/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6CEDD8E-7504-AC63-4EB0-B34EF051B814}"/>
              </a:ext>
            </a:extLst>
          </p:cNvPr>
          <p:cNvSpPr txBox="1"/>
          <p:nvPr/>
        </p:nvSpPr>
        <p:spPr>
          <a:xfrm>
            <a:off x="213359" y="1799388"/>
            <a:ext cx="666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changes after nearest cathode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 to having two sides of plasma propagating at different average speeds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/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blipFill>
                <a:blip r:embed="rId6"/>
                <a:stretch>
                  <a:fillRect l="-2273" r="-4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A6C024-D23B-F173-716C-AF51E1E90FA0}"/>
              </a:ext>
            </a:extLst>
          </p:cNvPr>
          <p:cNvSpPr txBox="1"/>
          <p:nvPr/>
        </p:nvSpPr>
        <p:spPr>
          <a:xfrm>
            <a:off x="4109170" y="4219184"/>
            <a:ext cx="506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both return to original equations if we set k=1</a:t>
            </a:r>
          </a:p>
        </p:txBody>
      </p:sp>
      <p:sp>
        <p:nvSpPr>
          <p:cNvPr id="20" name="7-point Star 19">
            <a:extLst>
              <a:ext uri="{FF2B5EF4-FFF2-40B4-BE49-F238E27FC236}">
                <a16:creationId xmlns:a16="http://schemas.microsoft.com/office/drawing/2014/main" id="{5720A2DA-424B-41F5-3192-AB45FA40D754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/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blipFill>
                <a:blip r:embed="rId7"/>
                <a:stretch>
                  <a:fillRect l="-169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63FF976-F116-1D22-B912-7E7936653169}"/>
              </a:ext>
            </a:extLst>
          </p:cNvPr>
          <p:cNvSpPr txBox="1"/>
          <p:nvPr/>
        </p:nvSpPr>
        <p:spPr>
          <a:xfrm>
            <a:off x="4109170" y="3200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speed of LH plasma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/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Both given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ie</a:t>
                </a:r>
                <a:r>
                  <a:rPr lang="en-US" dirty="0"/>
                  <a:t>. true position of the hit)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blipFill>
                <a:blip r:embed="rId8"/>
                <a:stretch>
                  <a:fillRect l="-91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266889-C5E3-8693-5B7B-782AD59D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6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432EB-55B7-EB74-B8FD-E40AB57F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0"/>
            <a:ext cx="4511585" cy="3427919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802384-E799-43C7-5AF2-F3939E27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61128"/>
            <a:ext cx="4511584" cy="3427919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654678A4-73B4-8A6A-A09C-A52B4396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" y="3427918"/>
            <a:ext cx="4514428" cy="3430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/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94C6F4-97D0-75E5-3F6C-8200AB4EAB56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/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Projecting the d1 to eps conversion onto the bot LH plot gives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vs eps plot (this can be plotted from real data)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blipFill>
                <a:blip r:embed="rId6"/>
                <a:stretch>
                  <a:fillRect l="-1250" t="-2667" r="-156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8BD6E6E-CC4F-BC34-5705-EF619D1874A4}"/>
              </a:ext>
            </a:extLst>
          </p:cNvPr>
          <p:cNvSpPr txBox="1"/>
          <p:nvPr/>
        </p:nvSpPr>
        <p:spPr>
          <a:xfrm>
            <a:off x="7487920" y="5466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Discontinuities in eps values is built in by the ‘instant speed change’ – nonphysical but general trends can agree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2C9F2-674B-81AD-EA2D-491DE391DB43}"/>
              </a:ext>
            </a:extLst>
          </p:cNvPr>
          <p:cNvSpPr txBox="1"/>
          <p:nvPr/>
        </p:nvSpPr>
        <p:spPr>
          <a:xfrm>
            <a:off x="8853293" y="3586172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BCC9A-4671-E0BC-A2B6-10F3AA2A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3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DC5A-EF25-F905-B667-34008C2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69" y="104492"/>
            <a:ext cx="6263042" cy="1325563"/>
          </a:xfrm>
        </p:spPr>
        <p:txBody>
          <a:bodyPr/>
          <a:lstStyle/>
          <a:p>
            <a:r>
              <a:rPr lang="en-US" dirty="0"/>
              <a:t>Slow deceleration model</a:t>
            </a:r>
          </a:p>
        </p:txBody>
      </p:sp>
      <p:pic>
        <p:nvPicPr>
          <p:cNvPr id="4" name="Content Placeholder 9" descr="Content Placeholder 9">
            <a:extLst>
              <a:ext uri="{FF2B5EF4-FFF2-40B4-BE49-F238E27FC236}">
                <a16:creationId xmlns:a16="http://schemas.microsoft.com/office/drawing/2014/main" id="{2056F23C-3F98-BA45-C384-FFDA3262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975DAE-3D15-F993-B153-592E7BB0F2D7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388A-2D27-39FC-2AAA-663E1A1DA45F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C8665-834B-3E24-CF31-788E6AE1B5C7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9D338-7646-E5B2-C5A6-B946F2C18EC1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7-point Star 10">
            <a:extLst>
              <a:ext uri="{FF2B5EF4-FFF2-40B4-BE49-F238E27FC236}">
                <a16:creationId xmlns:a16="http://schemas.microsoft.com/office/drawing/2014/main" id="{75861B90-A31D-7FFD-CF52-4B0EA84EEEE9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blipFill>
                <a:blip r:embed="rId5"/>
                <a:stretch>
                  <a:fillRect t="-4000" r="-114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blipFill>
                <a:blip r:embed="rId6"/>
                <a:stretch>
                  <a:fillRect l="-633" t="-4762" r="-158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/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E801F6F-897D-C6FB-5D4A-5ABA82AECC2A}"/>
              </a:ext>
            </a:extLst>
          </p:cNvPr>
          <p:cNvSpPr txBox="1"/>
          <p:nvPr/>
        </p:nvSpPr>
        <p:spPr>
          <a:xfrm>
            <a:off x="2499360" y="296863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401F73B-675E-B7C0-6EA1-52F83622C383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86740E-7459-1047-E3CA-F09FF328264D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C751D-A6AE-377E-40DD-5E0726A4AFAA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1DBD44-B876-6E61-995C-6930DAFEA8F1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BE2583-C673-ACD5-E586-1340E13EC9B0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28028E-EB60-DA51-4DD2-3B223F39D440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0E0E6-2A22-5C81-66CA-785F63DAFCF0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6F1B4B-FB1D-D31E-4D3A-408F0AC2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76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49B41C-A0B2-3EE3-3D16-8244F6F10A10}"/>
              </a:ext>
            </a:extLst>
          </p:cNvPr>
          <p:cNvSpPr txBox="1"/>
          <p:nvPr/>
        </p:nvSpPr>
        <p:spPr>
          <a:xfrm>
            <a:off x="8727440" y="4089211"/>
            <a:ext cx="405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Gap in these metrics why?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0A6D8-9ECD-4C5E-0730-D1C5147CF72C}"/>
              </a:ext>
            </a:extLst>
          </p:cNvPr>
          <p:cNvSpPr txBox="1"/>
          <p:nvPr/>
        </p:nvSpPr>
        <p:spPr>
          <a:xfrm>
            <a:off x="7305040" y="4958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decelerating model give more values for epsilon? – how does changing a or the other relations affect this??</a:t>
            </a: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FCF4C90-46CC-552C-E57D-B919453A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748"/>
            <a:ext cx="4511586" cy="3427921"/>
          </a:xfrm>
          <a:prstGeom prst="rect">
            <a:avLst/>
          </a:prstGeom>
        </p:spPr>
      </p:pic>
      <p:pic>
        <p:nvPicPr>
          <p:cNvPr id="14" name="Picture 13" descr="A graph of a curve&#10;&#10;Description automatically generated">
            <a:extLst>
              <a:ext uri="{FF2B5EF4-FFF2-40B4-BE49-F238E27FC236}">
                <a16:creationId xmlns:a16="http://schemas.microsoft.com/office/drawing/2014/main" id="{CD61D81A-2397-8E46-CE7F-88C144D6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415" y="11309"/>
            <a:ext cx="4515375" cy="3430800"/>
          </a:xfrm>
          <a:prstGeom prst="rect">
            <a:avLst/>
          </a:prstGeom>
        </p:spPr>
      </p:pic>
      <p:pic>
        <p:nvPicPr>
          <p:cNvPr id="16" name="Picture 15" descr="A graph of a line&#10;&#10;Description automatically generated">
            <a:extLst>
              <a:ext uri="{FF2B5EF4-FFF2-40B4-BE49-F238E27FC236}">
                <a16:creationId xmlns:a16="http://schemas.microsoft.com/office/drawing/2014/main" id="{81D1D42A-E545-CD7B-31B0-CCB370A2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09"/>
            <a:ext cx="4511585" cy="342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2ECDB-5BD0-C421-F2F7-ECB645FAD149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/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7FEE0C-7248-3320-D011-FB82D4A97234}"/>
              </a:ext>
            </a:extLst>
          </p:cNvPr>
          <p:cNvSpPr txBox="1"/>
          <p:nvPr/>
        </p:nvSpPr>
        <p:spPr>
          <a:xfrm>
            <a:off x="8850451" y="3480697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34EE-F29D-A7FF-1EF7-BAC174E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4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823BF0-4724-6F46-A216-B963AFA8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08" y="104492"/>
            <a:ext cx="6829231" cy="1325563"/>
          </a:xfrm>
        </p:spPr>
        <p:txBody>
          <a:bodyPr/>
          <a:lstStyle/>
          <a:p>
            <a:r>
              <a:rPr lang="en-US" dirty="0"/>
              <a:t>Delayed deceleration model</a:t>
            </a:r>
          </a:p>
        </p:txBody>
      </p:sp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19D5E114-793B-3390-9FC6-0D2F6116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3593EE-3E7A-123D-D51A-AD48DC655DEE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E682FB-F051-FD49-7BA6-F9C35D6881C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ABA27-424C-3DD1-20CE-E168B5631D1B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58365A-2861-6ACA-6813-4800E12591FA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7-point Star 11">
            <a:extLst>
              <a:ext uri="{FF2B5EF4-FFF2-40B4-BE49-F238E27FC236}">
                <a16:creationId xmlns:a16="http://schemas.microsoft.com/office/drawing/2014/main" id="{D7B64A38-0687-1EE6-3C4B-0F40FC217110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39396-5A6D-43F0-E873-1B250CC5A8AD}"/>
              </a:ext>
            </a:extLst>
          </p:cNvPr>
          <p:cNvSpPr txBox="1"/>
          <p:nvPr/>
        </p:nvSpPr>
        <p:spPr>
          <a:xfrm>
            <a:off x="379921" y="1520189"/>
            <a:ext cx="666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undergoes a small constant deceleration after a set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/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blipFill>
                <a:blip r:embed="rId5"/>
                <a:stretch>
                  <a:fillRect l="-9375" r="-62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68B225D3-F1DD-3DCE-786B-B986C26F2E7F}"/>
              </a:ext>
            </a:extLst>
          </p:cNvPr>
          <p:cNvSpPr/>
          <p:nvPr/>
        </p:nvSpPr>
        <p:spPr>
          <a:xfrm>
            <a:off x="1035432" y="3766994"/>
            <a:ext cx="193578" cy="157081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/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/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/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/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4BE34F3-1B02-DCE9-112F-FA3210881CB2}"/>
              </a:ext>
            </a:extLst>
          </p:cNvPr>
          <p:cNvSpPr txBox="1"/>
          <p:nvPr/>
        </p:nvSpPr>
        <p:spPr>
          <a:xfrm>
            <a:off x="3259543" y="3906070"/>
            <a:ext cx="350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transformations on small acceleration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/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blipFill>
                <a:blip r:embed="rId10"/>
                <a:stretch>
                  <a:fillRect l="-2679" t="-2174" r="-89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/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blipFill>
                <a:blip r:embed="rId11"/>
                <a:stretch>
                  <a:fillRect l="-3061" r="-102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/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Plug t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equations: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blipFill>
                <a:blip r:embed="rId12"/>
                <a:stretch>
                  <a:fillRect l="-1262" t="-6250" r="-31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FE3917F-1667-99F5-0AB6-EA27C4AA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ACA2-5A2E-99D1-7EF0-FE14C13C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BE5B8-8A74-0015-B374-F443E4EE7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54" y="3306922"/>
            <a:ext cx="4531906" cy="3443360"/>
          </a:xfr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DA78EB7-DE1E-34EA-4A00-327EF945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94" y="0"/>
            <a:ext cx="4531906" cy="344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8EA9F-C6B9-B059-819C-40E5914F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4" y="-30992"/>
            <a:ext cx="4531906" cy="3443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CB877-E7E9-E798-7E77-A84283797DE9}"/>
              </a:ext>
            </a:extLst>
          </p:cNvPr>
          <p:cNvSpPr txBox="1"/>
          <p:nvPr/>
        </p:nvSpPr>
        <p:spPr>
          <a:xfrm>
            <a:off x="8853293" y="3470145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5AB8C-3415-6D1E-3519-ED409F12CEFF}"/>
              </a:ext>
            </a:extLst>
          </p:cNvPr>
          <p:cNvSpPr txBox="1"/>
          <p:nvPr/>
        </p:nvSpPr>
        <p:spPr>
          <a:xfrm>
            <a:off x="5245778" y="4511040"/>
            <a:ext cx="496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a further model of slow gradual deceleration then faster deceleration could explain the full picture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0A66-8528-036A-EB1E-B522C5EA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56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48255" y="84634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631348" y="191918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214817" y="191918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74283" y="74338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408038" y="3740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406492" y="114132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′−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blipFill>
                <a:blip r:embed="rId6"/>
                <a:stretch>
                  <a:fillRect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4001729" y="3336976"/>
            <a:ext cx="2743685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447451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359093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474917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333697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442600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7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blipFill>
                <a:blip r:embed="rId8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95854-02D5-A6FF-DE20-97A0B9A5E10D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372721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8F33-177B-99E2-5398-FA08F4D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404-7AC0-0DC3-19A7-98596EAF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Combing elements of all previous models </a:t>
            </a:r>
          </a:p>
          <a:p>
            <a:r>
              <a:rPr lang="en-US" dirty="0" err="1"/>
              <a:t>Eg.</a:t>
            </a:r>
            <a:r>
              <a:rPr lang="en-US" dirty="0"/>
              <a:t> A period of small deceleration then larger deceleration after a set time</a:t>
            </a:r>
          </a:p>
          <a:p>
            <a:r>
              <a:rPr lang="en-US" dirty="0"/>
              <a:t>Models show how characteristics of graphs correspond to plasma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5BAC-A355-BE67-EE80-C4BDEBF2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5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3B062-6F41-BED3-AAF4-9D0B24BC6F25}"/>
              </a:ext>
            </a:extLst>
          </p:cNvPr>
          <p:cNvSpPr txBox="1"/>
          <p:nvPr/>
        </p:nvSpPr>
        <p:spPr>
          <a:xfrm>
            <a:off x="448887" y="324196"/>
            <a:ext cx="464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results of plasma non-linearity: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EF342-809C-355B-75D1-302E36CE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3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C20BA-6C95-D192-343C-5D36D0FA8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357" y="345599"/>
            <a:ext cx="4852659" cy="449471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6D024-4CD4-F1FC-941C-E79C409A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3" y="209868"/>
            <a:ext cx="4852660" cy="4766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186CB-ECD5-7D36-D926-8EC3D3D13C41}"/>
              </a:ext>
            </a:extLst>
          </p:cNvPr>
          <p:cNvSpPr txBox="1"/>
          <p:nvPr/>
        </p:nvSpPr>
        <p:spPr>
          <a:xfrm>
            <a:off x="660400" y="5506720"/>
            <a:ext cx="558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general rise </a:t>
            </a:r>
            <a:r>
              <a:rPr lang="en-US" dirty="0" err="1"/>
              <a:t>aswell</a:t>
            </a:r>
            <a:r>
              <a:rPr lang="en-US" dirty="0"/>
              <a:t> as the sharp rise at the edges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EB33B-7067-E1D7-4748-CE4F472D80BC}"/>
              </a:ext>
            </a:extLst>
          </p:cNvPr>
          <p:cNvSpPr txBox="1"/>
          <p:nvPr/>
        </p:nvSpPr>
        <p:spPr>
          <a:xfrm>
            <a:off x="1313793" y="5039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ECC5F-2CCF-663B-A4C4-F84300CB0F32}"/>
              </a:ext>
            </a:extLst>
          </p:cNvPr>
          <p:cNvSpPr txBox="1"/>
          <p:nvPr/>
        </p:nvSpPr>
        <p:spPr>
          <a:xfrm>
            <a:off x="7010401" y="513738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 – an </a:t>
            </a:r>
            <a:r>
              <a:rPr lang="en-US" dirty="0" err="1"/>
              <a:t>indiviaual</a:t>
            </a:r>
            <a:r>
              <a:rPr lang="en-US" dirty="0"/>
              <a:t> cell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D603-F6BF-2335-62CE-82941280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</p:txBody>
      </p:sp>
      <p:pic>
        <p:nvPicPr>
          <p:cNvPr id="38" name="Content Placeholder 9" descr="Content Placeholder 9">
            <a:extLst>
              <a:ext uri="{FF2B5EF4-FFF2-40B4-BE49-F238E27FC236}">
                <a16:creationId xmlns:a16="http://schemas.microsoft.com/office/drawing/2014/main" id="{73A963E3-6044-F669-6EDF-671B93F3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7-point Star 38">
            <a:extLst>
              <a:ext uri="{FF2B5EF4-FFF2-40B4-BE49-F238E27FC236}">
                <a16:creationId xmlns:a16="http://schemas.microsoft.com/office/drawing/2014/main" id="{C6941C20-37EE-43A7-B1F8-2A1E01694CCD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CB035923-95BB-376F-BD92-AE1B7882A68C}"/>
              </a:ext>
            </a:extLst>
          </p:cNvPr>
          <p:cNvSpPr/>
          <p:nvPr/>
        </p:nvSpPr>
        <p:spPr>
          <a:xfrm rot="5400000">
            <a:off x="5111271" y="1608306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920AE21-6F3D-0F91-7271-F0D1DD277546}"/>
              </a:ext>
            </a:extLst>
          </p:cNvPr>
          <p:cNvSpPr/>
          <p:nvPr/>
        </p:nvSpPr>
        <p:spPr>
          <a:xfrm rot="16200000">
            <a:off x="7439107" y="2596515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2F19617-4CD2-7202-0100-9A222F996ED6}"/>
              </a:ext>
            </a:extLst>
          </p:cNvPr>
          <p:cNvSpPr txBox="1">
            <a:spLocks/>
          </p:cNvSpPr>
          <p:nvPr/>
        </p:nvSpPr>
        <p:spPr>
          <a:xfrm>
            <a:off x="783732" y="425836"/>
            <a:ext cx="6993286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Overview of what has been seen</a:t>
            </a:r>
            <a:endParaRPr lang="en-US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9C94C-7A3F-3C03-3F25-3C272DBB79A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3303752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2A920345-5561-2898-0BD4-3981B4DF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8" y="114177"/>
            <a:ext cx="4845872" cy="4488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CA83C-354F-0520-8B9B-169579C3A8DA}"/>
              </a:ext>
            </a:extLst>
          </p:cNvPr>
          <p:cNvSpPr txBox="1"/>
          <p:nvPr/>
        </p:nvSpPr>
        <p:spPr>
          <a:xfrm>
            <a:off x="2322786" y="48242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66B64CDC-8D1B-A341-BD23-0ED60A49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94" y="114177"/>
            <a:ext cx="4845872" cy="4488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942DB-AA58-2E12-FC63-5200EFE78356}"/>
              </a:ext>
            </a:extLst>
          </p:cNvPr>
          <p:cNvSpPr txBox="1"/>
          <p:nvPr/>
        </p:nvSpPr>
        <p:spPr>
          <a:xfrm>
            <a:off x="8408276" y="490833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9363A-D471-2233-8642-ED400BD1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5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66A597-9FF7-0301-0C3C-F778A895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44" y="1151572"/>
            <a:ext cx="4701979" cy="435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16A5C-BDC7-1720-0DB8-BC8D93E3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7" y="1100295"/>
            <a:ext cx="4701978" cy="4355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E19271-0DE3-AD19-908B-88EB66FDEEB3}"/>
              </a:ext>
            </a:extLst>
          </p:cNvPr>
          <p:cNvSpPr txBox="1"/>
          <p:nvPr/>
        </p:nvSpPr>
        <p:spPr>
          <a:xfrm>
            <a:off x="995680" y="5831840"/>
            <a:ext cx="1013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this we get the deadtime of the cell – how does this value compare to the plasma propagation time?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EC0820-8CB3-87D0-4988-2B46943A2897}"/>
              </a:ext>
            </a:extLst>
          </p:cNvPr>
          <p:cNvSpPr txBox="1"/>
          <p:nvPr/>
        </p:nvSpPr>
        <p:spPr>
          <a:xfrm>
            <a:off x="2508923" y="55067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BCC72-4A67-2498-52E8-10ED756769FA}"/>
              </a:ext>
            </a:extLst>
          </p:cNvPr>
          <p:cNvSpPr txBox="1"/>
          <p:nvPr/>
        </p:nvSpPr>
        <p:spPr>
          <a:xfrm>
            <a:off x="8628993" y="5521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A7A6-1D75-7948-8F75-130B0A8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76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CAD7E3-245E-E213-8A4B-CDEB8D30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2"/>
          <a:stretch/>
        </p:blipFill>
        <p:spPr>
          <a:xfrm>
            <a:off x="207720" y="7070"/>
            <a:ext cx="3723150" cy="341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826D6-A51C-0875-4E70-2C044B9E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77" y="2197358"/>
            <a:ext cx="4701978" cy="4355147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36493F3-372B-AC26-877F-F027B2C71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9" b="-1"/>
          <a:stretch/>
        </p:blipFill>
        <p:spPr>
          <a:xfrm>
            <a:off x="207720" y="3418594"/>
            <a:ext cx="3685112" cy="33754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B62E27-94DB-9EAB-FAB1-645A26BC304B}"/>
              </a:ext>
            </a:extLst>
          </p:cNvPr>
          <p:cNvSpPr/>
          <p:nvPr/>
        </p:nvSpPr>
        <p:spPr>
          <a:xfrm>
            <a:off x="5465379" y="2532992"/>
            <a:ext cx="1177159" cy="105103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543747-DF9E-6A8C-21BC-8012A3341132}"/>
              </a:ext>
            </a:extLst>
          </p:cNvPr>
          <p:cNvCxnSpPr/>
          <p:nvPr/>
        </p:nvCxnSpPr>
        <p:spPr>
          <a:xfrm flipH="1">
            <a:off x="6295697" y="1408386"/>
            <a:ext cx="557048" cy="106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671A84-B2D1-D29A-B318-862E3B59838C}"/>
              </a:ext>
            </a:extLst>
          </p:cNvPr>
          <p:cNvSpPr txBox="1"/>
          <p:nvPr/>
        </p:nvSpPr>
        <p:spPr>
          <a:xfrm>
            <a:off x="5864772" y="829234"/>
            <a:ext cx="409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these events occurring more in one position of cells than the other – do an epsilon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F0F9-BF3D-4180-5FEB-CDB9F5D5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2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073274E-14A5-7357-9A72-141A9CD54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98" y="94593"/>
            <a:ext cx="2936121" cy="29000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AC9F0-C1FC-70EC-C822-622226ABFECF}"/>
              </a:ext>
            </a:extLst>
          </p:cNvPr>
          <p:cNvSpPr txBox="1"/>
          <p:nvPr/>
        </p:nvSpPr>
        <p:spPr>
          <a:xfrm>
            <a:off x="5323840" y="660400"/>
            <a:ext cx="6390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there is another explanation for these trends?</a:t>
            </a:r>
          </a:p>
          <a:p>
            <a:endParaRPr lang="en-US" dirty="0"/>
          </a:p>
          <a:p>
            <a:r>
              <a:rPr lang="en-US" dirty="0"/>
              <a:t>Lack of resolution for certain hits in these regions?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. We don’t get longer prop times in general just the drop off of the short ones</a:t>
            </a:r>
          </a:p>
          <a:p>
            <a:endParaRPr lang="en-US" dirty="0"/>
          </a:p>
          <a:p>
            <a:r>
              <a:rPr lang="en-US" dirty="0"/>
              <a:t>Why does this drop off occur? Plasma decelerates so never </a:t>
            </a:r>
            <a:r>
              <a:rPr lang="en-US" dirty="0" err="1"/>
              <a:t>reachs</a:t>
            </a:r>
            <a:r>
              <a:rPr lang="en-US" dirty="0"/>
              <a:t> ends? – but then surely would expect rise in the longest plasma propagation times at the same time??</a:t>
            </a:r>
          </a:p>
          <a:p>
            <a:endParaRPr lang="en-US" dirty="0"/>
          </a:p>
          <a:p>
            <a:r>
              <a:rPr lang="en-US" dirty="0"/>
              <a:t>Further selection procedures on plots on previous slides may be able to show this more??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09F37-38B7-4C26-22FA-6E2E5FD71D6D}"/>
              </a:ext>
            </a:extLst>
          </p:cNvPr>
          <p:cNvSpPr txBox="1"/>
          <p:nvPr/>
        </p:nvSpPr>
        <p:spPr>
          <a:xfrm>
            <a:off x="5323840" y="4765040"/>
            <a:ext cx="541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ary</a:t>
            </a:r>
            <a:r>
              <a:rPr lang="en-US" dirty="0"/>
              <a:t> curve drops off but the primary doesn’t at high and low epsilon – why is this??? </a:t>
            </a:r>
          </a:p>
        </p:txBody>
      </p:sp>
      <p:pic>
        <p:nvPicPr>
          <p:cNvPr id="9" name="Picture 8" descr="A blue and yellow graph&#10;&#10;Description automatically generated">
            <a:extLst>
              <a:ext uri="{FF2B5EF4-FFF2-40B4-BE49-F238E27FC236}">
                <a16:creationId xmlns:a16="http://schemas.microsoft.com/office/drawing/2014/main" id="{BB81F8CD-1CA7-82F1-7B43-7310C1335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/>
          <a:stretch/>
        </p:blipFill>
        <p:spPr>
          <a:xfrm>
            <a:off x="120872" y="3487412"/>
            <a:ext cx="3130970" cy="2859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708B7-5849-B3BE-09F2-D78C78AC2978}"/>
              </a:ext>
            </a:extLst>
          </p:cNvPr>
          <p:cNvSpPr txBox="1"/>
          <p:nvPr/>
        </p:nvSpPr>
        <p:spPr>
          <a:xfrm>
            <a:off x="1180926" y="65216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4F188-898B-46EF-1E1E-2E2E75E31067}"/>
              </a:ext>
            </a:extLst>
          </p:cNvPr>
          <p:cNvSpPr txBox="1"/>
          <p:nvPr/>
        </p:nvSpPr>
        <p:spPr>
          <a:xfrm>
            <a:off x="1383197" y="288968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0F480-1036-F30D-E9A6-3C29A6591519}"/>
              </a:ext>
            </a:extLst>
          </p:cNvPr>
          <p:cNvSpPr txBox="1"/>
          <p:nvPr/>
        </p:nvSpPr>
        <p:spPr>
          <a:xfrm>
            <a:off x="3505549" y="5506006"/>
            <a:ext cx="723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not that the top raises its that the bottom drops off – why does this happen??? – understanding this effect is key to understanding the way the plasma propagates. – can we model / reproduce this effect ? – maybe because </a:t>
            </a:r>
            <a:r>
              <a:rPr lang="en-US" dirty="0" err="1"/>
              <a:t>theres</a:t>
            </a:r>
            <a:r>
              <a:rPr lang="en-US" dirty="0"/>
              <a:t> a hard limit on the max propagation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201F-7B6D-7CC4-4E03-0F3D3006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graph&#10;&#10;Description automatically generated">
            <a:extLst>
              <a:ext uri="{FF2B5EF4-FFF2-40B4-BE49-F238E27FC236}">
                <a16:creationId xmlns:a16="http://schemas.microsoft.com/office/drawing/2014/main" id="{8D31A818-914B-EFDA-9D67-F172AE3A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"/>
          <a:stretch/>
        </p:blipFill>
        <p:spPr>
          <a:xfrm>
            <a:off x="305913" y="222225"/>
            <a:ext cx="5268288" cy="4812229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7BBF88DF-9824-71DD-D555-CD23BA5F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01" y="222225"/>
            <a:ext cx="5195461" cy="481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D08FB-43A4-55EF-8F5D-0A955C4FA37C}"/>
              </a:ext>
            </a:extLst>
          </p:cNvPr>
          <p:cNvSpPr txBox="1"/>
          <p:nvPr/>
        </p:nvSpPr>
        <p:spPr>
          <a:xfrm>
            <a:off x="2497220" y="4738956"/>
            <a:ext cx="94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C2AC4-3D73-D9B5-1B71-644A632C774D}"/>
              </a:ext>
            </a:extLst>
          </p:cNvPr>
          <p:cNvSpPr txBox="1"/>
          <p:nvPr/>
        </p:nvSpPr>
        <p:spPr>
          <a:xfrm rot="16200000">
            <a:off x="-312858" y="2388257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C31B8-4888-0368-D6B5-8D0FB7E9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294F934-3E77-0B75-E1E3-C436BF54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6899"/>
            <a:ext cx="5023943" cy="447269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29724265-DFAC-0D41-7278-D2DCEBD9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590"/>
            <a:ext cx="3626069" cy="3228205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9A49E-8F3E-4688-C3EB-788307C8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48" y="3629795"/>
            <a:ext cx="3626069" cy="3228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DA394-CDF6-C209-437B-9BDB4B403BD0}"/>
              </a:ext>
            </a:extLst>
          </p:cNvPr>
          <p:cNvSpPr txBox="1"/>
          <p:nvPr/>
        </p:nvSpPr>
        <p:spPr>
          <a:xfrm>
            <a:off x="3256204" y="1484156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Frist R5 R6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DC2D0-7DF7-7605-D7C6-791347BE55CE}"/>
              </a:ext>
            </a:extLst>
          </p:cNvPr>
          <p:cNvSpPr txBox="1"/>
          <p:nvPr/>
        </p:nvSpPr>
        <p:spPr>
          <a:xfrm>
            <a:off x="3256204" y="4527695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R5 R6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2151D0-CB4C-B78B-CDB5-A5C03EA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00" y="-369332"/>
            <a:ext cx="6829231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Proptime</a:t>
            </a:r>
            <a:r>
              <a:rPr lang="en-US" sz="3600" dirty="0"/>
              <a:t> vs deadtime investigation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71174-CD3E-FE1E-3E80-EF740F7F6DC7}"/>
              </a:ext>
            </a:extLst>
          </p:cNvPr>
          <p:cNvSpPr txBox="1"/>
          <p:nvPr/>
        </p:nvSpPr>
        <p:spPr>
          <a:xfrm>
            <a:off x="5780690" y="5189591"/>
            <a:ext cx="590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propagation time between the first and last hits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F456D-5767-595E-3509-4AB8602F3977}"/>
              </a:ext>
            </a:extLst>
          </p:cNvPr>
          <p:cNvSpPr txBox="1"/>
          <p:nvPr/>
        </p:nvSpPr>
        <p:spPr>
          <a:xfrm>
            <a:off x="3871525" y="5541999"/>
            <a:ext cx="85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there be such a big difference in propagation when the deadtime is so much smaller than the propagation time – maybe including </a:t>
            </a:r>
            <a:r>
              <a:rPr lang="en-US" dirty="0" err="1"/>
              <a:t>drifttime</a:t>
            </a:r>
            <a:r>
              <a:rPr lang="en-US" dirty="0"/>
              <a:t> into considerations is the key here – perhaps start moving before t0 recorded </a:t>
            </a:r>
            <a:r>
              <a:rPr lang="en-US" dirty="0" err="1"/>
              <a:t>ie</a:t>
            </a:r>
            <a:r>
              <a:rPr lang="en-US" dirty="0"/>
              <a:t>. Plasma starts </a:t>
            </a:r>
            <a:r>
              <a:rPr lang="en-US" dirty="0" err="1"/>
              <a:t>propgating</a:t>
            </a:r>
            <a:r>
              <a:rPr lang="en-US" dirty="0"/>
              <a:t> before reach anode – are any of these linked with the drift time???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6D3A4-5D22-29CC-282E-156C235BA29F}"/>
              </a:ext>
            </a:extLst>
          </p:cNvPr>
          <p:cNvSpPr txBox="1"/>
          <p:nvPr/>
        </p:nvSpPr>
        <p:spPr>
          <a:xfrm rot="16200000">
            <a:off x="4316352" y="2491192"/>
            <a:ext cx="31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Proptime_previous</a:t>
            </a:r>
            <a:r>
              <a:rPr lang="en-US" dirty="0"/>
              <a:t> – </a:t>
            </a:r>
            <a:r>
              <a:rPr lang="en-US" dirty="0" err="1"/>
              <a:t>prop_time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4789-E0E4-545E-C8A3-8F19C9604385}"/>
              </a:ext>
            </a:extLst>
          </p:cNvPr>
          <p:cNvSpPr txBox="1"/>
          <p:nvPr/>
        </p:nvSpPr>
        <p:spPr>
          <a:xfrm>
            <a:off x="10928195" y="1727796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FC6A-E705-9BC7-D1B9-AAD446C1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4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9538D6-E3F2-5A89-5665-3E49D9BEE553}"/>
              </a:ext>
            </a:extLst>
          </p:cNvPr>
          <p:cNvGrpSpPr/>
          <p:nvPr/>
        </p:nvGrpSpPr>
        <p:grpSpPr>
          <a:xfrm>
            <a:off x="3118026" y="398457"/>
            <a:ext cx="5955948" cy="5645504"/>
            <a:chOff x="188373" y="1100985"/>
            <a:chExt cx="5213852" cy="4646971"/>
          </a:xfrm>
        </p:grpSpPr>
        <p:pic>
          <p:nvPicPr>
            <p:cNvPr id="5" name="Picture 4" descr="A graph of a time&#10;&#10;Description automatically generated">
              <a:extLst>
                <a:ext uri="{FF2B5EF4-FFF2-40B4-BE49-F238E27FC236}">
                  <a16:creationId xmlns:a16="http://schemas.microsoft.com/office/drawing/2014/main" id="{42810B22-E4A9-6D38-EA4F-46829ED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281" y="1225575"/>
              <a:ext cx="5023944" cy="4472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09DF6-6DBC-9827-D25C-DC4D5CFD8C7B}"/>
                </a:ext>
              </a:extLst>
            </p:cNvPr>
            <p:cNvSpPr/>
            <p:nvPr/>
          </p:nvSpPr>
          <p:spPr>
            <a:xfrm>
              <a:off x="782533" y="1139779"/>
              <a:ext cx="4291271" cy="33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A748F1-D13A-8B94-9C4A-205A7D35BD33}"/>
                </a:ext>
              </a:extLst>
            </p:cNvPr>
            <p:cNvSpPr/>
            <p:nvPr/>
          </p:nvSpPr>
          <p:spPr>
            <a:xfrm rot="16200000">
              <a:off x="-1711914" y="3101225"/>
              <a:ext cx="4291271" cy="290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/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-</a:t>
                  </a:r>
                  <a:r>
                    <a:rPr lang="en-GB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(10-4 sec)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blipFill>
                  <a:blip r:embed="rId3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F17F90-E2DD-3FA9-914F-A0A9C51C9628}"/>
                </a:ext>
              </a:extLst>
            </p:cNvPr>
            <p:cNvSpPr txBox="1"/>
            <p:nvPr/>
          </p:nvSpPr>
          <p:spPr>
            <a:xfrm>
              <a:off x="3124678" y="5470957"/>
              <a:ext cx="22188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 since cell last active (10-7 sec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2B9730-9A6F-ABD5-4F22-0F5E0C0ACCAF}"/>
              </a:ext>
            </a:extLst>
          </p:cNvPr>
          <p:cNvSpPr txBox="1"/>
          <p:nvPr/>
        </p:nvSpPr>
        <p:spPr>
          <a:xfrm>
            <a:off x="10392937" y="16726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 run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4F95EB-1E73-4E10-42B7-A15DC6EB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6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F214-9B0A-CD33-7190-9E3E177A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vs deadtime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583E65D-A095-9842-9869-244AECA0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2" y="1690688"/>
            <a:ext cx="4834437" cy="4303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0DEF5-0316-6985-5E25-C8248DECDE50}"/>
              </a:ext>
            </a:extLst>
          </p:cNvPr>
          <p:cNvSpPr txBox="1"/>
          <p:nvPr/>
        </p:nvSpPr>
        <p:spPr>
          <a:xfrm rot="16200000">
            <a:off x="-507382" y="3305918"/>
            <a:ext cx="13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</a:t>
            </a:r>
            <a:r>
              <a:rPr lang="en-US" dirty="0" err="1"/>
              <a:t>Z_previous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A97AA-71A4-A5E0-88B2-9E75DDA34037}"/>
              </a:ext>
            </a:extLst>
          </p:cNvPr>
          <p:cNvSpPr txBox="1"/>
          <p:nvPr/>
        </p:nvSpPr>
        <p:spPr>
          <a:xfrm>
            <a:off x="7964898" y="536027"/>
            <a:ext cx="373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apparent correlation with z or between z’s of the two successive hits and the deadtime </a:t>
            </a:r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AA922B7-719C-381E-E386-7DFC6A43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70" y="1690688"/>
            <a:ext cx="4834437" cy="4303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26EA1-05DC-2C27-21C0-691B43635273}"/>
              </a:ext>
            </a:extLst>
          </p:cNvPr>
          <p:cNvSpPr txBox="1"/>
          <p:nvPr/>
        </p:nvSpPr>
        <p:spPr>
          <a:xfrm rot="16200000">
            <a:off x="6442841" y="343688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F5165B-62F0-E2B2-D140-B685BC2F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7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2874A-3BB4-F348-0FBC-AF6E884653E3}"/>
              </a:ext>
            </a:extLst>
          </p:cNvPr>
          <p:cNvSpPr txBox="1"/>
          <p:nvPr/>
        </p:nvSpPr>
        <p:spPr>
          <a:xfrm>
            <a:off x="3111190" y="2921619"/>
            <a:ext cx="570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End of Presentation Slides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BF4D-F18A-F873-AAA8-5A55639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88</a:t>
            </a:fld>
            <a:endParaRPr lang="en-US"/>
          </a:p>
        </p:txBody>
      </p:sp>
      <p:pic>
        <p:nvPicPr>
          <p:cNvPr id="2" name="Picture 1" descr="A diagram of anode signal&#10;&#10;Description automatically generated with low confidence">
            <a:extLst>
              <a:ext uri="{FF2B5EF4-FFF2-40B4-BE49-F238E27FC236}">
                <a16:creationId xmlns:a16="http://schemas.microsoft.com/office/drawing/2014/main" id="{E67779DE-E078-6B1A-2383-FDC52162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r="7152" b="57905"/>
          <a:stretch/>
        </p:blipFill>
        <p:spPr>
          <a:xfrm>
            <a:off x="329007" y="4098636"/>
            <a:ext cx="4524538" cy="16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3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4D8F2-A8E1-2DBC-78C3-ACD976DB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9" y="1332761"/>
            <a:ext cx="3815836" cy="353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CC0BE-E106-A9F1-AD78-BFBBB6A5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67" y="1207513"/>
            <a:ext cx="3815836" cy="374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203C8-6F6B-2004-4A12-5CD2B1317B5C}"/>
              </a:ext>
            </a:extLst>
          </p:cNvPr>
          <p:cNvSpPr txBox="1"/>
          <p:nvPr/>
        </p:nvSpPr>
        <p:spPr>
          <a:xfrm>
            <a:off x="289042" y="5225032"/>
            <a:ext cx="505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Plasma propagation time dependent on how recently cell was last active. Plasma slowed?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D4C481-6A17-CD4E-8C3E-F2A5B6D959C0}"/>
              </a:ext>
            </a:extLst>
          </p:cNvPr>
          <p:cNvSpPr/>
          <p:nvPr/>
        </p:nvSpPr>
        <p:spPr>
          <a:xfrm>
            <a:off x="2420291" y="1983328"/>
            <a:ext cx="1360449" cy="334537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995A48-B011-5735-95F5-085726E393C9}"/>
              </a:ext>
            </a:extLst>
          </p:cNvPr>
          <p:cNvSpPr/>
          <p:nvPr/>
        </p:nvSpPr>
        <p:spPr>
          <a:xfrm>
            <a:off x="1305169" y="1692621"/>
            <a:ext cx="780584" cy="70330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CC4B1-4FF7-B30B-0913-0D57D1AA12D8}"/>
              </a:ext>
            </a:extLst>
          </p:cNvPr>
          <p:cNvSpPr/>
          <p:nvPr/>
        </p:nvSpPr>
        <p:spPr>
          <a:xfrm>
            <a:off x="1082144" y="1332761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4E7B6-5F8C-EC83-5727-0CFC3A149465}"/>
              </a:ext>
            </a:extLst>
          </p:cNvPr>
          <p:cNvSpPr/>
          <p:nvPr/>
        </p:nvSpPr>
        <p:spPr>
          <a:xfrm>
            <a:off x="8086583" y="1160627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D03CA-D179-7CD4-C924-D929FE3C3B93}"/>
              </a:ext>
            </a:extLst>
          </p:cNvPr>
          <p:cNvCxnSpPr>
            <a:cxnSpLocks/>
          </p:cNvCxnSpPr>
          <p:nvPr/>
        </p:nvCxnSpPr>
        <p:spPr>
          <a:xfrm flipH="1">
            <a:off x="2123375" y="1452496"/>
            <a:ext cx="809871" cy="39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780D8F-9688-BABE-DEFF-DF559D5BA12C}"/>
              </a:ext>
            </a:extLst>
          </p:cNvPr>
          <p:cNvCxnSpPr>
            <a:cxnSpLocks/>
          </p:cNvCxnSpPr>
          <p:nvPr/>
        </p:nvCxnSpPr>
        <p:spPr>
          <a:xfrm flipH="1">
            <a:off x="3819353" y="1983328"/>
            <a:ext cx="454294" cy="14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/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reaches steady value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/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is longer if cell recently active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/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changes with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This also suggests changing plasma speed</a:t>
                </a:r>
                <a:endParaRPr lang="en-US" sz="1600" dirty="0"/>
              </a:p>
              <a:p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blipFill>
                <a:blip r:embed="rId6"/>
                <a:stretch>
                  <a:fillRect l="-752" t="-1471" r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971368EB-93ED-7356-EB1C-61F6F7BEDBCC}"/>
              </a:ext>
            </a:extLst>
          </p:cNvPr>
          <p:cNvSpPr/>
          <p:nvPr/>
        </p:nvSpPr>
        <p:spPr>
          <a:xfrm>
            <a:off x="9477418" y="4812393"/>
            <a:ext cx="2832410" cy="14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/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0261145-332C-A904-E967-252B0550479D}"/>
              </a:ext>
            </a:extLst>
          </p:cNvPr>
          <p:cNvSpPr txBox="1"/>
          <p:nvPr/>
        </p:nvSpPr>
        <p:spPr>
          <a:xfrm>
            <a:off x="3416028" y="4681588"/>
            <a:ext cx="74732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(10-7 sec</a:t>
            </a:r>
            <a:r>
              <a:rPr lang="en-US" sz="11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2EAD2E-6112-F9EA-3CF5-0C3C564EBB6F}"/>
              </a:ext>
            </a:extLst>
          </p:cNvPr>
          <p:cNvSpPr/>
          <p:nvPr/>
        </p:nvSpPr>
        <p:spPr>
          <a:xfrm>
            <a:off x="4046500" y="4314947"/>
            <a:ext cx="480895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C8E89D-307D-F708-1CAB-03A0C35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6993286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 of what has been seen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effect can also be seen in </a:t>
            </a:r>
            <a:r>
              <a:rPr lang="en-US" dirty="0" err="1"/>
              <a:t>SuperNEMO</a:t>
            </a:r>
            <a:r>
              <a:rPr lang="en-US" dirty="0"/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7535F-7B2E-5E83-9452-20DF5BD33A4F}"/>
              </a:ext>
            </a:extLst>
          </p:cNvPr>
          <p:cNvSpPr txBox="1"/>
          <p:nvPr/>
        </p:nvSpPr>
        <p:spPr>
          <a:xfrm>
            <a:off x="8711146" y="3105834"/>
            <a:ext cx="206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Red- slow moving</a:t>
            </a:r>
          </a:p>
          <a:p>
            <a:r>
              <a:rPr lang="en-US" dirty="0"/>
              <a:t>Green – fast moving</a:t>
            </a:r>
          </a:p>
        </p:txBody>
      </p:sp>
      <p:pic>
        <p:nvPicPr>
          <p:cNvPr id="14" name="Content Placeholder 9" descr="Content Placeholder 9">
            <a:extLst>
              <a:ext uri="{FF2B5EF4-FFF2-40B4-BE49-F238E27FC236}">
                <a16:creationId xmlns:a16="http://schemas.microsoft.com/office/drawing/2014/main" id="{39FDD871-F434-E621-A576-72C010FE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7-point Star 14">
            <a:extLst>
              <a:ext uri="{FF2B5EF4-FFF2-40B4-BE49-F238E27FC236}">
                <a16:creationId xmlns:a16="http://schemas.microsoft.com/office/drawing/2014/main" id="{3D7E17F5-4D9C-5C74-3E0F-2C70FFD7657C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B6F38FC-DF62-099A-2ED1-4904BCF4A44E}"/>
              </a:ext>
            </a:extLst>
          </p:cNvPr>
          <p:cNvSpPr/>
          <p:nvPr/>
        </p:nvSpPr>
        <p:spPr>
          <a:xfrm rot="10800000">
            <a:off x="3718778" y="296759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300F5CA-CE51-3CEF-112C-C3CB7DCC292D}"/>
              </a:ext>
            </a:extLst>
          </p:cNvPr>
          <p:cNvSpPr/>
          <p:nvPr/>
        </p:nvSpPr>
        <p:spPr>
          <a:xfrm>
            <a:off x="7020881" y="296207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9B961-B78F-6B44-0CA0-891C8248767E}"/>
              </a:ext>
            </a:extLst>
          </p:cNvPr>
          <p:cNvSpPr txBox="1"/>
          <p:nvPr/>
        </p:nvSpPr>
        <p:spPr>
          <a:xfrm>
            <a:off x="1246909" y="3011055"/>
            <a:ext cx="88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2FC5D-24ED-7187-0CE0-C4C377AB5D74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7/12/23</a:t>
            </a:r>
          </a:p>
        </p:txBody>
      </p:sp>
    </p:spTree>
    <p:extLst>
      <p:ext uri="{BB962C8B-B14F-4D97-AF65-F5344CB8AC3E}">
        <p14:creationId xmlns:p14="http://schemas.microsoft.com/office/powerpoint/2010/main" val="28420765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DA5AC1A7-C1F5-2B3B-61A8-49A913AA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4" y="968105"/>
            <a:ext cx="4511585" cy="342792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F7161560-AA98-FCE9-9497-C721D4F0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44" y="980949"/>
            <a:ext cx="4531906" cy="344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8F4E-7BB6-43C6-4B6C-591B68050DFB}"/>
              </a:ext>
            </a:extLst>
          </p:cNvPr>
          <p:cNvSpPr txBox="1"/>
          <p:nvPr/>
        </p:nvSpPr>
        <p:spPr>
          <a:xfrm>
            <a:off x="1251950" y="4410962"/>
            <a:ext cx="272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Slowly decelerating plasma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01ADF-E4F9-BEE6-0136-C1739D2AC068}"/>
              </a:ext>
            </a:extLst>
          </p:cNvPr>
          <p:cNvSpPr txBox="1"/>
          <p:nvPr/>
        </p:nvSpPr>
        <p:spPr>
          <a:xfrm>
            <a:off x="7356087" y="439602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plasma deceleration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08C5C-0D7B-46AA-B623-8D6770D5ED63}"/>
              </a:ext>
            </a:extLst>
          </p:cNvPr>
          <p:cNvSpPr txBox="1"/>
          <p:nvPr/>
        </p:nvSpPr>
        <p:spPr>
          <a:xfrm>
            <a:off x="2159559" y="5251735"/>
            <a:ext cx="758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 trends we’d expect in different scenarios of plasma changing speed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CA05C1-121D-DD7D-BC90-ECCD77AC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7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2F18-54EA-E6EC-0304-FEFE3C1157C9}"/>
              </a:ext>
            </a:extLst>
          </p:cNvPr>
          <p:cNvSpPr txBox="1"/>
          <p:nvPr/>
        </p:nvSpPr>
        <p:spPr>
          <a:xfrm>
            <a:off x="5480765" y="2293997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41138-B83B-67FF-15BE-1258D38174DB}"/>
              </a:ext>
            </a:extLst>
          </p:cNvPr>
          <p:cNvSpPr txBox="1"/>
          <p:nvPr/>
        </p:nvSpPr>
        <p:spPr>
          <a:xfrm>
            <a:off x="7627434" y="2663329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the difference be this big?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03" y="3032661"/>
            <a:ext cx="4171593" cy="3344266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885F10C-F544-6E4E-4529-A4B7318F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4" y="1287155"/>
            <a:ext cx="4519986" cy="429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42F5B-BBAF-517E-9388-1AFE83D6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0" y="3726049"/>
            <a:ext cx="2829291" cy="26205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8FC15-E78F-B3B3-BC54-40EC86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38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4205EA-BC6D-C0A0-7866-D43A13EA3DCA}"/>
              </a:ext>
            </a:extLst>
          </p:cNvPr>
          <p:cNvCxnSpPr/>
          <p:nvPr/>
        </p:nvCxnSpPr>
        <p:spPr>
          <a:xfrm>
            <a:off x="782813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1EC07-32F7-6677-6FCF-3C528D3FD1A4}"/>
              </a:ext>
            </a:extLst>
          </p:cNvPr>
          <p:cNvCxnSpPr/>
          <p:nvPr/>
        </p:nvCxnSpPr>
        <p:spPr>
          <a:xfrm>
            <a:off x="4498545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62DFE9-B71E-77B4-6AC8-C02348AD4D3F}"/>
              </a:ext>
            </a:extLst>
          </p:cNvPr>
          <p:cNvSpPr txBox="1"/>
          <p:nvPr/>
        </p:nvSpPr>
        <p:spPr>
          <a:xfrm>
            <a:off x="324439" y="1186228"/>
            <a:ext cx="730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plasma propagates very close to the anode due to the strong electric field there- much more likely a photon is emitted in this region – inclines more avalanches to form here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/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blipFill>
                <a:blip r:embed="rId2"/>
                <a:stretch>
                  <a:fillRect l="-4348" t="-2128" r="-434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DA61BE-187A-2906-93A8-09358A75E1A4}"/>
              </a:ext>
            </a:extLst>
          </p:cNvPr>
          <p:cNvSpPr txBox="1"/>
          <p:nvPr/>
        </p:nvSpPr>
        <p:spPr>
          <a:xfrm>
            <a:off x="419448" y="5411004"/>
            <a:ext cx="1044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the effect of a delay in plasma speed if larger r</a:t>
            </a:r>
          </a:p>
          <a:p>
            <a:r>
              <a:rPr lang="en-US" dirty="0"/>
              <a:t>Means anode signal does not mark start of plasma propagating at normal speed – indicates some time before</a:t>
            </a: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D0AC6F1E-DD49-860E-D024-181D575C1C09}"/>
              </a:ext>
            </a:extLst>
          </p:cNvPr>
          <p:cNvSpPr/>
          <p:nvPr/>
        </p:nvSpPr>
        <p:spPr>
          <a:xfrm>
            <a:off x="1223516" y="3839889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1F26923-9094-12B5-6617-E58EB9CF659C}"/>
              </a:ext>
            </a:extLst>
          </p:cNvPr>
          <p:cNvSpPr/>
          <p:nvPr/>
        </p:nvSpPr>
        <p:spPr>
          <a:xfrm>
            <a:off x="4901541" y="324631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55C29B-71AC-F111-231D-ACD022F4E08E}"/>
              </a:ext>
            </a:extLst>
          </p:cNvPr>
          <p:cNvCxnSpPr/>
          <p:nvPr/>
        </p:nvCxnSpPr>
        <p:spPr>
          <a:xfrm>
            <a:off x="1478040" y="3921832"/>
            <a:ext cx="2318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8F575D-7663-6379-FD43-575E8251E2A7}"/>
              </a:ext>
            </a:extLst>
          </p:cNvPr>
          <p:cNvCxnSpPr>
            <a:cxnSpLocks/>
          </p:cNvCxnSpPr>
          <p:nvPr/>
        </p:nvCxnSpPr>
        <p:spPr>
          <a:xfrm>
            <a:off x="5061796" y="3383492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81230C-FCF3-5AE4-DDA3-4F97A3226456}"/>
              </a:ext>
            </a:extLst>
          </p:cNvPr>
          <p:cNvCxnSpPr>
            <a:cxnSpLocks/>
          </p:cNvCxnSpPr>
          <p:nvPr/>
        </p:nvCxnSpPr>
        <p:spPr>
          <a:xfrm flipH="1">
            <a:off x="4692581" y="3419041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E6B0D0-ABED-1CED-99C7-EC892DEAFA7A}"/>
              </a:ext>
            </a:extLst>
          </p:cNvPr>
          <p:cNvCxnSpPr>
            <a:cxnSpLocks/>
          </p:cNvCxnSpPr>
          <p:nvPr/>
        </p:nvCxnSpPr>
        <p:spPr>
          <a:xfrm>
            <a:off x="5363454" y="3921832"/>
            <a:ext cx="2138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/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soon after/before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blipFill>
                <a:blip r:embed="rId3"/>
                <a:stretch>
                  <a:fillRect l="-357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74399A2A-AF5D-2AE3-4E2B-B44B994A7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22"/>
          <a:stretch/>
        </p:blipFill>
        <p:spPr>
          <a:xfrm>
            <a:off x="3457838" y="1879686"/>
            <a:ext cx="4840495" cy="99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/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Avalanche Propagates to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some time after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blipFill>
                <a:blip r:embed="rId5"/>
                <a:stretch>
                  <a:fillRect l="-35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CA2D49D-2507-BB8A-7EA4-04746EE75C37}"/>
              </a:ext>
            </a:extLst>
          </p:cNvPr>
          <p:cNvSpPr txBox="1"/>
          <p:nvPr/>
        </p:nvSpPr>
        <p:spPr>
          <a:xfrm>
            <a:off x="7990113" y="3599522"/>
            <a:ext cx="401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offset between the timing of anode signal and the start of plasma moving- this offset gets bigger for larger drift times – estimate offset to be 1ms</a:t>
            </a:r>
          </a:p>
        </p:txBody>
      </p:sp>
    </p:spTree>
    <p:extLst>
      <p:ext uri="{BB962C8B-B14F-4D97-AF65-F5344CB8AC3E}">
        <p14:creationId xmlns:p14="http://schemas.microsoft.com/office/powerpoint/2010/main" val="240423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176787</TotalTime>
  <Words>5350</Words>
  <Application>Microsoft Macintosh PowerPoint</Application>
  <PresentationFormat>Widescreen</PresentationFormat>
  <Paragraphs>1036</Paragraphs>
  <Slides>92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CMR10</vt:lpstr>
      <vt:lpstr>Google Sans</vt:lpstr>
      <vt:lpstr>Office Theme</vt:lpstr>
      <vt:lpstr>Improving the vertical position reconstruction</vt:lpstr>
      <vt:lpstr>Vertical Position calculation</vt:lpstr>
      <vt:lpstr>Vertical Position calculation</vt:lpstr>
      <vt:lpstr>Vertical Position calculation</vt:lpstr>
      <vt:lpstr>Vertical Position calculation</vt:lpstr>
      <vt:lpstr>Vertical Position calculation</vt:lpstr>
      <vt:lpstr>NEMO-3 Correction</vt:lpstr>
      <vt:lpstr>Overview</vt:lpstr>
      <vt:lpstr>Overview of what has been seen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test improved reconstruction models</vt:lpstr>
      <vt:lpstr>PowerPoint Presentation</vt:lpstr>
      <vt:lpstr>PowerPoint Presentation</vt:lpstr>
      <vt:lpstr>Characteristic Times of Propagation</vt:lpstr>
      <vt:lpstr>Edge Effects</vt:lpstr>
      <vt:lpstr>PowerPoint Presentation</vt:lpstr>
      <vt:lpstr>PowerPoint Presentation</vt:lpstr>
      <vt:lpstr>Effect of drift time</vt:lpstr>
      <vt:lpstr>How continue analysis </vt:lpstr>
      <vt:lpstr>Summary</vt:lpstr>
      <vt:lpstr>PowerPoint Presentation</vt:lpstr>
      <vt:lpstr>Plasma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Characterize Plasma Movement</vt:lpstr>
      <vt:lpstr>PowerPoint Presentation</vt:lpstr>
      <vt:lpstr>PowerPoint Presentation</vt:lpstr>
      <vt:lpstr>Plasma theory</vt:lpstr>
      <vt:lpstr>PowerPoint Presentation</vt:lpstr>
      <vt:lpstr>PowerPoint Presentation</vt:lpstr>
      <vt:lpstr>Motivations for models</vt:lpstr>
      <vt:lpstr>Sudden change model</vt:lpstr>
      <vt:lpstr>PowerPoint Presentation</vt:lpstr>
      <vt:lpstr>Slow deceleration model</vt:lpstr>
      <vt:lpstr>PowerPoint Presentation</vt:lpstr>
      <vt:lpstr>Delayed deceleration model</vt:lpstr>
      <vt:lpstr>Other models</vt:lpstr>
      <vt:lpstr>PowerPoint Presentation</vt:lpstr>
      <vt:lpstr>Other models: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Proptime vs deadtime investigation</vt:lpstr>
      <vt:lpstr>PowerPoint Presentation</vt:lpstr>
      <vt:lpstr>Z vs deadtime</vt:lpstr>
      <vt:lpstr>PowerPoint Presentation</vt:lpstr>
      <vt:lpstr>V≠constant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prop time corrections</dc:title>
  <dc:creator>Sam Pratt</dc:creator>
  <cp:lastModifiedBy>Sam Pratt</cp:lastModifiedBy>
  <cp:revision>20</cp:revision>
  <dcterms:created xsi:type="dcterms:W3CDTF">2023-09-18T16:52:01Z</dcterms:created>
  <dcterms:modified xsi:type="dcterms:W3CDTF">2024-03-07T10:50:42Z</dcterms:modified>
</cp:coreProperties>
</file>